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487" r:id="rId2"/>
    <p:sldId id="269" r:id="rId3"/>
    <p:sldId id="306" r:id="rId4"/>
    <p:sldId id="491" r:id="rId5"/>
    <p:sldId id="523" r:id="rId6"/>
    <p:sldId id="502" r:id="rId7"/>
    <p:sldId id="505" r:id="rId8"/>
    <p:sldId id="506" r:id="rId9"/>
    <p:sldId id="524" r:id="rId10"/>
    <p:sldId id="503" r:id="rId11"/>
    <p:sldId id="504" r:id="rId12"/>
    <p:sldId id="525" r:id="rId13"/>
    <p:sldId id="528" r:id="rId14"/>
    <p:sldId id="526" r:id="rId15"/>
    <p:sldId id="527" r:id="rId16"/>
    <p:sldId id="493" r:id="rId17"/>
    <p:sldId id="494" r:id="rId18"/>
    <p:sldId id="495" r:id="rId19"/>
    <p:sldId id="497" r:id="rId20"/>
    <p:sldId id="498" r:id="rId21"/>
    <p:sldId id="508" r:id="rId22"/>
    <p:sldId id="507" r:id="rId23"/>
    <p:sldId id="532" r:id="rId24"/>
    <p:sldId id="513" r:id="rId25"/>
    <p:sldId id="531" r:id="rId26"/>
    <p:sldId id="530" r:id="rId27"/>
    <p:sldId id="541" r:id="rId28"/>
    <p:sldId id="533" r:id="rId29"/>
    <p:sldId id="542" r:id="rId30"/>
    <p:sldId id="539" r:id="rId31"/>
    <p:sldId id="537" r:id="rId32"/>
    <p:sldId id="540" r:id="rId33"/>
    <p:sldId id="534" r:id="rId34"/>
    <p:sldId id="514" r:id="rId35"/>
    <p:sldId id="544" r:id="rId36"/>
    <p:sldId id="543" r:id="rId37"/>
    <p:sldId id="538" r:id="rId38"/>
    <p:sldId id="536" r:id="rId39"/>
    <p:sldId id="511" r:id="rId40"/>
    <p:sldId id="509" r:id="rId41"/>
    <p:sldId id="535" r:id="rId42"/>
    <p:sldId id="512" r:id="rId43"/>
    <p:sldId id="496" r:id="rId44"/>
    <p:sldId id="489" r:id="rId45"/>
    <p:sldId id="367" r:id="rId46"/>
    <p:sldId id="370" r:id="rId47"/>
    <p:sldId id="371" r:id="rId48"/>
    <p:sldId id="482" r:id="rId49"/>
    <p:sldId id="479" r:id="rId50"/>
    <p:sldId id="520" r:id="rId51"/>
    <p:sldId id="521" r:id="rId52"/>
    <p:sldId id="516" r:id="rId53"/>
    <p:sldId id="517" r:id="rId54"/>
    <p:sldId id="372" r:id="rId55"/>
    <p:sldId id="369" r:id="rId56"/>
    <p:sldId id="373" r:id="rId57"/>
    <p:sldId id="374" r:id="rId58"/>
    <p:sldId id="375" r:id="rId59"/>
    <p:sldId id="376" r:id="rId60"/>
    <p:sldId id="377" r:id="rId61"/>
    <p:sldId id="378" r:id="rId62"/>
    <p:sldId id="322" r:id="rId63"/>
    <p:sldId id="515" r:id="rId64"/>
    <p:sldId id="518" r:id="rId65"/>
    <p:sldId id="519" r:id="rId66"/>
    <p:sldId id="522" r:id="rId67"/>
    <p:sldId id="529" r:id="rId6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3"/>
    <p:restoredTop sz="95755"/>
  </p:normalViewPr>
  <p:slideViewPr>
    <p:cSldViewPr snapToGrid="0" snapToObjects="1">
      <p:cViewPr varScale="1">
        <p:scale>
          <a:sx n="99" d="100"/>
          <a:sy n="99" d="100"/>
        </p:scale>
        <p:origin x="11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E9EC7-B820-6D48-98A2-788C4EA25CA8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E5BD0-FF36-E94A-A7CE-93F914210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04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DAE7A75-D024-A1F3-1831-A91EF55008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>
            <a:extLst>
              <a:ext uri="{FF2B5EF4-FFF2-40B4-BE49-F238E27FC236}">
                <a16:creationId xmlns:a16="http://schemas.microsoft.com/office/drawing/2014/main" id="{0434F228-03BD-7248-114A-D29F1CFE9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>
            <a:extLst>
              <a:ext uri="{FF2B5EF4-FFF2-40B4-BE49-F238E27FC236}">
                <a16:creationId xmlns:a16="http://schemas.microsoft.com/office/drawing/2014/main" id="{BACF9C3D-9350-6381-B372-4B866DA5C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17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/>
              <a:t>УРФУ - один из крупнейших вузов страны в том числе в сфере ИТ,</a:t>
            </a:r>
            <a:endParaRPr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а также сфере искусственного интеллекта</a:t>
            </a:r>
            <a:endParaRPr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210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718EA-7D96-2C42-99BB-3CFB79B66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466544-4255-6243-97FB-02909C552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28F637-6F5B-CF4A-9C43-9506A86C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88A65E-0065-A140-ABD0-A59FEDBF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EDB0A-F00B-6244-B0E2-77FDFB92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05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DC0B1-0B4A-DA4A-8F46-8544E177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D3D392-0596-9646-A781-7038F8A26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AC5C-AAE7-E24C-BBEC-188088BA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9B7AE0-C709-8140-809C-1F782FA2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A4B86F-2097-CA44-9056-4AA49122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07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F4B38E6-9848-7446-AC7C-F121E4BD5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A8DE01-3831-B34A-8A79-0F66BF55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6F112D-0EF7-6F40-9861-A5D85097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8AB2B4-C772-FF44-B5F1-A3F6CB78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FEF180-3FA5-E243-8A5D-909664FD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44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25497-97F3-124F-8142-266C3B5C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8490F0-0CCC-D54C-AC22-B0E578F5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83EEA-6653-F246-921B-108B45B6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EAC72E-5556-BB4E-8612-A487D58E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ED3518-05CB-A441-AE64-34F5BDFD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77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4FD20-7E0C-3A40-B214-7B5F8B46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5B35E9-02CE-9943-A678-CC0EF9B9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45EC38-D87F-1D49-A319-3BC8D154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F7AD42-BFBC-E542-A647-5249AB86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34CCC0-4849-6840-9F70-22AE8897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81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50BF-6010-6E46-8673-2707CC6B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3A4616-EDC6-7444-82B6-568A51C46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4AB7AD-6678-D54D-A86A-CD4848DB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C4272C-940D-184A-BE8D-3E62A6DD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702E98-D921-EB42-BD2C-85E6117D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265CD4-75DF-814D-A7C6-30A56C61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C1357-ADF1-E943-8F50-FF7AF1B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72A80-9D9F-4A45-B780-F1F55BE4D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7C2B7B-8801-8A46-8EF1-869D35B03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D9A4F1-CDBA-8240-BC33-B592279D6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8EA84E-3B86-8A4D-A8BC-41A98B839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C71DB8-8769-DF48-B77C-BD0187E8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F2F7C3B-E610-A34A-8DC7-F821CF2B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468B06-4421-6D46-856A-9ABCE0DA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89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CC676-139C-6043-98AF-53FDDCB5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D45A49-54B7-1741-BC17-BBBF3E52E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119A26-331A-EA49-B48B-464A5264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BF027C-2555-D340-B2AD-3A8EE6F3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4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98BD5F-A930-5A4B-822F-C6473E64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BA88FB-98F8-1342-B128-305D95E9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6678EC-40EF-534C-B8FA-EE7CE7D5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8274B-3B88-6248-A442-2F2F3CA7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7168E-5DB9-9B41-9765-078D5FC8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F48413-30AC-C643-B354-E547A27DB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7FCB4A-2E86-BD4F-A14A-6B7E70E7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642B5D-4F65-714A-932D-6DA81544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343EF6-3623-4C4D-9187-A7E0A62C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08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5392E-8E45-B84A-A06F-FBC86C35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7C5761-FB8A-E444-91F1-9340056CA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A6B24F-CC49-3746-B5A8-881EC1A04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D27417-B1E1-1F49-A1C0-D318A0BE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B24C49-270F-384F-8D49-534B91AA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01B6FD-670C-3A43-A40A-725AA7AC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64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09EBA-B91A-104B-A544-6B1AB3A02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34CCAA-269A-0F40-BB89-8F90E2BDC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6B4549-117D-384A-B12B-43CCCA57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FDE9A-95AE-C54E-9BD2-E3F1B3A36F9A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8370-8EB1-B74A-AC47-8ADA597DD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9BD2C-470F-3C49-86D5-45160E4C4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12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diophontine.github.io/csc412/slides/w10/tu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habr.com/ru/articles/539312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cord.com/blog/open-ai-clip-alternatives/" TargetMode="External"/><Relationship Id="rId2" Type="http://schemas.openxmlformats.org/officeDocument/2006/relationships/hyperlink" Target="https://roboflow.com/model-alternatives/cli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github.com/LAION-AI/CLIP_benchmar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u_mts/articles/944942/" TargetMode="External"/><Relationship Id="rId2" Type="http://schemas.openxmlformats.org/officeDocument/2006/relationships/hyperlink" Target="https://arxiv.org/pdf/2306.1652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rohitbandaru.github.io/blog/Vision-Language-Models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704716/" TargetMode="External"/><Relationship Id="rId2" Type="http://schemas.openxmlformats.org/officeDocument/2006/relationships/hyperlink" Target="https://uvadlc-notebooks.readthedocs.io/en/latest/tutorial_notebooks/tutorial17/SimCL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212541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Базисные и генеративные модели 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Тренды и другие задачи компьютерного зрения.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33796" y="6237953"/>
            <a:ext cx="603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https://rohitbandaru.github.io/blog/Vision-Language-Models/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157E1-64C4-F153-BB16-B781C36F18DD}"/>
              </a:ext>
            </a:extLst>
          </p:cNvPr>
          <p:cNvSpPr txBox="1"/>
          <p:nvPr/>
        </p:nvSpPr>
        <p:spPr>
          <a:xfrm>
            <a:off x="233796" y="6449813"/>
            <a:ext cx="612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lightly-ai</a:t>
            </a:r>
            <a:r>
              <a:rPr lang="ru-RU" dirty="0"/>
              <a:t>/</a:t>
            </a:r>
            <a:r>
              <a:rPr lang="ru-RU" dirty="0" err="1"/>
              <a:t>lightly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CFD63-8FB0-B1AC-273E-8ECE15287A86}"/>
              </a:ext>
            </a:extLst>
          </p:cNvPr>
          <p:cNvSpPr txBox="1"/>
          <p:nvPr/>
        </p:nvSpPr>
        <p:spPr>
          <a:xfrm>
            <a:off x="3669912" y="6449813"/>
            <a:ext cx="620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arxiv.org</a:t>
            </a:r>
            <a:r>
              <a:rPr lang="ru-RU" dirty="0"/>
              <a:t>/</a:t>
            </a:r>
            <a:r>
              <a:rPr lang="ru-RU" dirty="0" err="1"/>
              <a:t>pdf</a:t>
            </a:r>
            <a:r>
              <a:rPr lang="ru-RU" dirty="0"/>
              <a:t>/2304.12210</a:t>
            </a:r>
          </a:p>
        </p:txBody>
      </p:sp>
    </p:spTree>
    <p:extLst>
      <p:ext uri="{BB962C8B-B14F-4D97-AF65-F5344CB8AC3E}">
        <p14:creationId xmlns:p14="http://schemas.microsoft.com/office/powerpoint/2010/main" val="197701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6E099A-EDD2-73DB-C88C-1044D5F3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288D-52C2-568F-BA42-B084C408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ru-RU" sz="4800" b="1" dirty="0" err="1">
                <a:solidFill>
                  <a:schemeClr val="bg1"/>
                </a:solidFill>
              </a:rPr>
              <a:t>Автокодирование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9C9C0BE-E141-F805-6F3F-38F303C69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37" y="922869"/>
            <a:ext cx="11803326" cy="2969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500" dirty="0">
                <a:solidFill>
                  <a:schemeClr val="bg1"/>
                </a:solidFill>
              </a:rPr>
              <a:t>Маскированный </a:t>
            </a:r>
            <a:r>
              <a:rPr lang="ru-RU" sz="2500" dirty="0" err="1">
                <a:solidFill>
                  <a:schemeClr val="bg1"/>
                </a:solidFill>
              </a:rPr>
              <a:t>Автоэнкодер</a:t>
            </a:r>
            <a:r>
              <a:rPr lang="ru-RU" sz="2500" dirty="0">
                <a:solidFill>
                  <a:schemeClr val="bg1"/>
                </a:solidFill>
              </a:rPr>
              <a:t> (</a:t>
            </a:r>
            <a:r>
              <a:rPr lang="en-US" sz="2500" dirty="0">
                <a:solidFill>
                  <a:schemeClr val="bg1"/>
                </a:solidFill>
              </a:rPr>
              <a:t>MAE)</a:t>
            </a:r>
            <a:r>
              <a:rPr lang="ru-RU" sz="2500" dirty="0">
                <a:solidFill>
                  <a:schemeClr val="bg1"/>
                </a:solidFill>
              </a:rPr>
              <a:t>. </a:t>
            </a:r>
          </a:p>
          <a:p>
            <a:r>
              <a:rPr lang="ru-RU" sz="2500" dirty="0">
                <a:solidFill>
                  <a:schemeClr val="bg1"/>
                </a:solidFill>
              </a:rPr>
              <a:t>Цель – обучить модель восстанавливать фичи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Другие варианты: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вместо маски восстанавливают агентированные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Достоинства: не требуется даже слабая разметка,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возможно обучение нескольких моделей (</a:t>
            </a:r>
            <a:r>
              <a:rPr lang="ru-RU" sz="2400" dirty="0" err="1">
                <a:solidFill>
                  <a:schemeClr val="bg1"/>
                </a:solidFill>
              </a:rPr>
              <a:t>самодисциляция</a:t>
            </a:r>
            <a:r>
              <a:rPr lang="ru-RU" sz="2400" dirty="0">
                <a:solidFill>
                  <a:schemeClr val="bg1"/>
                </a:solidFill>
              </a:rPr>
              <a:t>)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7DCD91-F2BD-B4C9-E15D-45C30852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7" y="3752165"/>
            <a:ext cx="4565922" cy="2569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301A2-C78B-0DBC-8C09-FDB186E8E785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8B9045D-7243-333C-FFCC-AB8303A2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67" y="3781122"/>
            <a:ext cx="4332193" cy="253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7485156" y="6279189"/>
            <a:ext cx="379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" b="1" i="0" dirty="0">
                <a:solidFill>
                  <a:schemeClr val="bg1"/>
                </a:solidFill>
                <a:effectLst/>
              </a:rPr>
              <a:t>Masked Position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11C2F-BF4B-D036-AC65-2ECEA6C0BA71}"/>
              </a:ext>
            </a:extLst>
          </p:cNvPr>
          <p:cNvSpPr txBox="1"/>
          <p:nvPr/>
        </p:nvSpPr>
        <p:spPr>
          <a:xfrm>
            <a:off x="8376347" y="6590171"/>
            <a:ext cx="33525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github.com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lucidrains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vit-pytorch</a:t>
            </a:r>
            <a:endParaRPr lang="ru-RU" sz="1100" dirty="0">
              <a:solidFill>
                <a:schemeClr val="bg1"/>
              </a:solidFill>
            </a:endParaRPr>
          </a:p>
        </p:txBody>
      </p:sp>
      <p:pic>
        <p:nvPicPr>
          <p:cNvPr id="3074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32"/>
          <a:stretch/>
        </p:blipFill>
        <p:spPr bwMode="auto">
          <a:xfrm>
            <a:off x="9313632" y="4334611"/>
            <a:ext cx="1415302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9" t="823" r="2712" b="-823"/>
          <a:stretch/>
        </p:blipFill>
        <p:spPr bwMode="auto">
          <a:xfrm>
            <a:off x="10774124" y="4334611"/>
            <a:ext cx="1417876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742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676D2-C85A-09F9-5363-98A185611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ED424-3939-D115-04DD-3146DF53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SSL. </a:t>
            </a:r>
            <a:r>
              <a:rPr lang="ru-RU" sz="4800" b="1" dirty="0">
                <a:solidFill>
                  <a:schemeClr val="bg1"/>
                </a:solidFill>
              </a:rPr>
              <a:t>С</a:t>
            </a:r>
            <a:r>
              <a:rPr lang="en-US" sz="4800" b="1" dirty="0" err="1">
                <a:solidFill>
                  <a:schemeClr val="bg1"/>
                </a:solidFill>
              </a:rPr>
              <a:t>ontrastive</a:t>
            </a:r>
            <a:r>
              <a:rPr lang="en-US" sz="4800" b="1" dirty="0">
                <a:solidFill>
                  <a:schemeClr val="bg1"/>
                </a:solidFill>
              </a:rPr>
              <a:t> Learning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87EC69-52B6-2834-A96B-1ABB669A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722644" cy="531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Контрастное обучение.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Достоинство: может быть мультимодальным (вместо пар картинок, пара картинка-изображение, но требуется слабая разметка)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Подход с примерами разных и похожих классов более устойчив (седловидная точка)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8307A6C-6165-E469-F646-F05035C5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65" y="3973015"/>
            <a:ext cx="3751446" cy="26355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F7A3F-E7DF-686D-ED28-55C288D7276E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3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148" y="3847141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E67EC2-FDE5-D672-619E-B6510DCD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813" y="3931199"/>
            <a:ext cx="3595853" cy="25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55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Идея самообучения по средствам подстраивайся двух сетей (</a:t>
            </a:r>
            <a:r>
              <a:rPr lang="ru-RU" sz="2400" dirty="0" err="1">
                <a:solidFill>
                  <a:schemeClr val="bg1"/>
                </a:solidFill>
              </a:rPr>
              <a:t>дисциляция</a:t>
            </a:r>
            <a:r>
              <a:rPr lang="ru-RU" sz="2400" dirty="0">
                <a:solidFill>
                  <a:schemeClr val="bg1"/>
                </a:solidFill>
              </a:rPr>
              <a:t> знаний) выдавать одинаковые </a:t>
            </a:r>
            <a:r>
              <a:rPr lang="ru-RU" sz="2400" dirty="0" err="1">
                <a:solidFill>
                  <a:schemeClr val="bg1"/>
                </a:solidFill>
              </a:rPr>
              <a:t>эмединги</a:t>
            </a:r>
            <a:r>
              <a:rPr lang="ru-RU" sz="2400" dirty="0">
                <a:solidFill>
                  <a:schemeClr val="bg1"/>
                </a:solidFill>
              </a:rPr>
              <a:t> для разных </a:t>
            </a:r>
            <a:r>
              <a:rPr lang="ru-RU" sz="2400" dirty="0" err="1">
                <a:solidFill>
                  <a:schemeClr val="bg1"/>
                </a:solidFill>
              </a:rPr>
              <a:t>патчей</a:t>
            </a:r>
            <a:r>
              <a:rPr lang="ru-RU" sz="2400" dirty="0">
                <a:solidFill>
                  <a:schemeClr val="bg1"/>
                </a:solidFill>
              </a:rPr>
              <a:t> одного изображения.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74FA52-1E78-27EE-5056-1B099041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272793" y="1623391"/>
            <a:ext cx="3375281" cy="4511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146628" y="6343296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836" y="2492604"/>
            <a:ext cx="6797664" cy="343226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543550" y="599765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https://towardsdatascience.com/dino-emerging-properties-in-self-supervised-vision-transformers-summary-ab91df82cc3c/</a:t>
            </a:r>
          </a:p>
        </p:txBody>
      </p:sp>
    </p:spTree>
    <p:extLst>
      <p:ext uri="{BB962C8B-B14F-4D97-AF65-F5344CB8AC3E}">
        <p14:creationId xmlns:p14="http://schemas.microsoft.com/office/powerpoint/2010/main" val="2243143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" sz="2400" dirty="0">
                <a:solidFill>
                  <a:schemeClr val="bg1"/>
                </a:solidFill>
              </a:rPr>
              <a:t>F_s  — </a:t>
            </a:r>
            <a:r>
              <a:rPr lang="ru-RU" sz="2400" dirty="0">
                <a:solidFill>
                  <a:schemeClr val="bg1"/>
                </a:solidFill>
              </a:rPr>
              <a:t>модель-студент,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ru-RU" sz="2400" dirty="0">
                <a:solidFill>
                  <a:schemeClr val="bg1"/>
                </a:solidFill>
              </a:rPr>
              <a:t>модель-учитель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 течение эпохи веса учителя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заморожены.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Берем картинку из датасета, делаем 2 глобальных и несколько локальных кропа (напр. 128х128 и 96х96),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подаем на вход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один глобальный патчей, а на вход </a:t>
            </a:r>
            <a:r>
              <a:rPr lang="en" sz="2400" dirty="0">
                <a:solidFill>
                  <a:schemeClr val="bg1"/>
                </a:solidFill>
              </a:rPr>
              <a:t>F_s </a:t>
            </a:r>
            <a:r>
              <a:rPr lang="ru-RU" sz="2400" dirty="0">
                <a:solidFill>
                  <a:schemeClr val="bg1"/>
                </a:solidFill>
              </a:rPr>
              <a:t>подаем остальные патчи 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Обе модели выдают на выход </a:t>
            </a:r>
            <a:r>
              <a:rPr lang="ru-RU" sz="2400" dirty="0" err="1">
                <a:solidFill>
                  <a:schemeClr val="bg1"/>
                </a:solidFill>
              </a:rPr>
              <a:t>эмбеддинги</a:t>
            </a:r>
            <a:r>
              <a:rPr lang="ru-RU" sz="2400" dirty="0">
                <a:solidFill>
                  <a:schemeClr val="bg1"/>
                </a:solidFill>
              </a:rPr>
              <a:t> одинакового размера.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Производится </a:t>
            </a:r>
            <a:r>
              <a:rPr lang="en-US" sz="2400" dirty="0" err="1">
                <a:solidFill>
                  <a:schemeClr val="bg1"/>
                </a:solidFill>
              </a:rPr>
              <a:t>softmax</a:t>
            </a:r>
            <a:r>
              <a:rPr lang="ru-RU" sz="2400" dirty="0">
                <a:solidFill>
                  <a:schemeClr val="bg1"/>
                </a:solidFill>
              </a:rPr>
              <a:t> с температурой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результат сравниваем с помощью </a:t>
            </a:r>
            <a:r>
              <a:rPr lang="ru-RU" sz="2400" dirty="0" err="1">
                <a:solidFill>
                  <a:schemeClr val="bg1"/>
                </a:solidFill>
              </a:rPr>
              <a:t>лосса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бэкпропагейтим</a:t>
            </a:r>
            <a:r>
              <a:rPr lang="ru-RU" sz="2400" dirty="0">
                <a:solidFill>
                  <a:schemeClr val="bg1"/>
                </a:solidFill>
              </a:rPr>
              <a:t> градиенты в модель-студент </a:t>
            </a:r>
            <a:r>
              <a:rPr lang="en" sz="2400" dirty="0">
                <a:solidFill>
                  <a:schemeClr val="bg1"/>
                </a:solidFill>
              </a:rPr>
              <a:t>F_s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ru-RU" sz="2400" dirty="0">
                <a:solidFill>
                  <a:schemeClr val="bg1"/>
                </a:solidFill>
              </a:rPr>
              <a:t> веса </a:t>
            </a:r>
            <a:r>
              <a:rPr lang="en-US" sz="2400" dirty="0" err="1">
                <a:solidFill>
                  <a:schemeClr val="bg1"/>
                </a:solidFill>
              </a:rPr>
              <a:t>aF_s</a:t>
            </a:r>
            <a:r>
              <a:rPr lang="en-US" sz="2400" dirty="0">
                <a:solidFill>
                  <a:schemeClr val="bg1"/>
                </a:solidFill>
              </a:rPr>
              <a:t> +(1-a)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en-US" sz="2400" dirty="0">
                <a:solidFill>
                  <a:schemeClr val="bg1"/>
                </a:solidFill>
              </a:rPr>
              <a:t> (EMA)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896660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EMA</a:t>
            </a:r>
            <a:r>
              <a:rPr lang="ru-RU" sz="2400" dirty="0">
                <a:solidFill>
                  <a:schemeClr val="bg1"/>
                </a:solidFill>
              </a:rPr>
              <a:t> не позволить свести к </a:t>
            </a:r>
            <a:r>
              <a:rPr lang="ru-RU" sz="2400" dirty="0" err="1">
                <a:solidFill>
                  <a:schemeClr val="bg1"/>
                </a:solidFill>
              </a:rPr>
              <a:t>колапсу</a:t>
            </a:r>
            <a:r>
              <a:rPr lang="ru-RU" sz="2400" dirty="0">
                <a:solidFill>
                  <a:schemeClr val="bg1"/>
                </a:solidFill>
              </a:rPr>
              <a:t> (когда модель дает один и тот же вектор для всех изображений)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F_s</a:t>
            </a:r>
            <a:r>
              <a:rPr lang="ru-RU" sz="2400" dirty="0">
                <a:solidFill>
                  <a:schemeClr val="bg1"/>
                </a:solidFill>
              </a:rPr>
              <a:t> вынужден подстраиваться под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Что бы не сводить </a:t>
            </a:r>
            <a:r>
              <a:rPr lang="ru-RU" sz="2400" dirty="0" err="1">
                <a:solidFill>
                  <a:schemeClr val="bg1"/>
                </a:solidFill>
              </a:rPr>
              <a:t>колапс</a:t>
            </a:r>
            <a:r>
              <a:rPr lang="ru-RU" sz="2400" dirty="0">
                <a:solidFill>
                  <a:schemeClr val="bg1"/>
                </a:solidFill>
              </a:rPr>
              <a:t> к равномерному распр. Используется центрирование (смещение + </a:t>
            </a:r>
            <a:r>
              <a:rPr lang="ru-RU" sz="2400" dirty="0" err="1">
                <a:solidFill>
                  <a:schemeClr val="bg1"/>
                </a:solidFill>
              </a:rPr>
              <a:t>загрубление</a:t>
            </a:r>
            <a:r>
              <a:rPr lang="ru-RU" sz="2400" dirty="0">
                <a:solidFill>
                  <a:schemeClr val="bg1"/>
                </a:solidFill>
              </a:rPr>
              <a:t> входа сети)</a:t>
            </a: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ru-RU" sz="2400" dirty="0">
                <a:solidFill>
                  <a:schemeClr val="bg1"/>
                </a:solidFill>
              </a:rPr>
              <a:t>по сути аналог нормализации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</a:t>
            </a:r>
            <a:r>
              <a:rPr lang="en-US" sz="2400" dirty="0">
                <a:solidFill>
                  <a:schemeClr val="bg1"/>
                </a:solidFill>
              </a:rPr>
              <a:t>DINO V2</a:t>
            </a:r>
            <a:r>
              <a:rPr lang="ru-RU" sz="2400" dirty="0">
                <a:solidFill>
                  <a:schemeClr val="bg1"/>
                </a:solidFill>
              </a:rPr>
              <a:t> дополнительно используется расчет энтропии между </a:t>
            </a:r>
            <a:r>
              <a:rPr lang="ru-RU" sz="2400" dirty="0" err="1">
                <a:solidFill>
                  <a:schemeClr val="bg1"/>
                </a:solidFill>
              </a:rPr>
              <a:t>патчами</a:t>
            </a:r>
            <a:r>
              <a:rPr lang="ru-RU" sz="2400" dirty="0">
                <a:solidFill>
                  <a:schemeClr val="bg1"/>
                </a:solidFill>
              </a:rPr>
              <a:t> и маскирование.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405324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Полезное свойство </a:t>
            </a:r>
            <a:r>
              <a:rPr lang="en-US" sz="2400" dirty="0">
                <a:solidFill>
                  <a:schemeClr val="bg1"/>
                </a:solidFill>
              </a:rPr>
              <a:t>DINO </a:t>
            </a:r>
            <a:r>
              <a:rPr lang="ru-RU" sz="2400" dirty="0">
                <a:solidFill>
                  <a:schemeClr val="bg1"/>
                </a:solidFill>
              </a:rPr>
              <a:t>для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Патчи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при </a:t>
            </a:r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-самообучении содержат явную информацию о семантической сегментации объекта (его границах)</a:t>
            </a:r>
          </a:p>
          <a:p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 еще и решение задачи сегментации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8DEF38CD-8FCE-C0FF-70B9-FC9CE8012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58903" r="14219" b="6434"/>
          <a:stretch>
            <a:fillRect/>
          </a:stretch>
        </p:blipFill>
        <p:spPr bwMode="auto">
          <a:xfrm>
            <a:off x="307435" y="2568513"/>
            <a:ext cx="5180999" cy="22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238166" y="6410155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6146" name="Picture 2" descr="https://blog.deepschool.ru/wp-content/uploads/2024/08/screenshot-from-2024-01-25-10-05-59_mod-1024x4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240" y="3866688"/>
            <a:ext cx="6336094" cy="25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67538" y="3207249"/>
            <a:ext cx="6238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Разные головы “подсвечивают” различные объекты или части объектов на изображении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077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7D492-04D9-038E-3C9C-9686938C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C0198-21B0-98AD-FFC9-99770FB1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</a:t>
            </a:r>
            <a:r>
              <a:rPr lang="en" sz="4800" b="1" dirty="0">
                <a:solidFill>
                  <a:schemeClr val="bg1"/>
                </a:solidFill>
              </a:rPr>
              <a:t>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0E7785C-5AD4-5C8E-3483-8926CB53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1049482"/>
            <a:ext cx="5715554" cy="51007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Идея: контрастное обучение на парах</a:t>
            </a:r>
            <a:r>
              <a:rPr lang="en-US" b="1" dirty="0">
                <a:solidFill>
                  <a:schemeClr val="bg1"/>
                </a:solidFill>
              </a:rPr>
              <a:t> image – text</a:t>
            </a:r>
            <a:r>
              <a:rPr lang="ru-RU" b="1" dirty="0">
                <a:solidFill>
                  <a:schemeClr val="bg1"/>
                </a:solidFill>
              </a:rPr>
              <a:t> позволяет:</a:t>
            </a:r>
          </a:p>
          <a:p>
            <a:r>
              <a:rPr lang="ru-RU" b="1" dirty="0">
                <a:solidFill>
                  <a:schemeClr val="bg1"/>
                </a:solidFill>
              </a:rPr>
              <a:t>Автоматическая разметка 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" dirty="0">
                <a:solidFill>
                  <a:schemeClr val="bg1"/>
                </a:solidFill>
              </a:rPr>
              <a:t>zero-shot) </a:t>
            </a:r>
            <a:r>
              <a:rPr lang="ru-RU" dirty="0">
                <a:solidFill>
                  <a:schemeClr val="bg1"/>
                </a:solidFill>
              </a:rPr>
              <a:t>без участия людей.</a:t>
            </a:r>
          </a:p>
          <a:p>
            <a:r>
              <a:rPr lang="ru-RU" b="1" dirty="0">
                <a:solidFill>
                  <a:schemeClr val="bg1"/>
                </a:solidFill>
              </a:rPr>
              <a:t>Поиск похожих изображений/дубликатов 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Получение робастных </a:t>
            </a:r>
            <a:r>
              <a:rPr lang="ru-RU" b="1" dirty="0" err="1">
                <a:solidFill>
                  <a:schemeClr val="bg1"/>
                </a:solidFill>
              </a:rPr>
              <a:t>ембеддингов</a:t>
            </a:r>
            <a:endParaRPr lang="ru-RU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Связь текста и изображений </a:t>
            </a:r>
            <a:r>
              <a:rPr lang="ru-RU" dirty="0">
                <a:solidFill>
                  <a:schemeClr val="bg1"/>
                </a:solidFill>
              </a:rPr>
              <a:t>в генеративных задачах</a:t>
            </a:r>
          </a:p>
          <a:p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D7D0F-1140-E376-B961-FC16FC45ADFB}"/>
              </a:ext>
            </a:extLst>
          </p:cNvPr>
          <p:cNvSpPr txBox="1"/>
          <p:nvPr/>
        </p:nvSpPr>
        <p:spPr>
          <a:xfrm>
            <a:off x="5624381" y="6311711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https://diophontine.github.io/csc412/slides/w10/tut10.pdf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ru-RU" sz="1200" dirty="0">
                <a:solidFill>
                  <a:schemeClr val="bg1"/>
                </a:solidFill>
              </a:rPr>
              <a:t>.</a:t>
            </a:r>
            <a:r>
              <a:rPr lang="en" sz="1200" dirty="0">
                <a:solidFill>
                  <a:schemeClr val="bg1"/>
                </a:solidFill>
              </a:rPr>
              <a:t> 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/articles/908168/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B84D0-B208-8FE6-E18A-79FF6C21F232}"/>
              </a:ext>
            </a:extLst>
          </p:cNvPr>
          <p:cNvSpPr txBox="1"/>
          <p:nvPr/>
        </p:nvSpPr>
        <p:spPr>
          <a:xfrm>
            <a:off x="384428" y="6416710"/>
            <a:ext cx="523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CLIP, BLIP, SIGLIP 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и др.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83DBC3-0C8A-038B-A758-43DCD3632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29" y="1441747"/>
            <a:ext cx="6076743" cy="431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2EEDB-4767-24BD-9AD2-8A625C4A457D}"/>
              </a:ext>
            </a:extLst>
          </p:cNvPr>
          <p:cNvSpPr txBox="1"/>
          <p:nvPr/>
        </p:nvSpPr>
        <p:spPr>
          <a:xfrm>
            <a:off x="229962" y="5164182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Задача предварительного обучения (</a:t>
            </a:r>
            <a:r>
              <a:rPr lang="ru-RU" b="0" i="0" dirty="0" err="1">
                <a:solidFill>
                  <a:schemeClr val="bg1"/>
                </a:solidFill>
                <a:effectLst/>
                <a:latin typeface="-apple-system"/>
              </a:rPr>
              <a:t>предобучения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), заключается в том, чтобы для каждого изображения из пары изображение-текст угадать, какое текстовое описание (</a:t>
            </a:r>
            <a:r>
              <a:rPr lang="en" b="1" i="0" dirty="0" err="1">
                <a:solidFill>
                  <a:schemeClr val="bg1"/>
                </a:solidFill>
                <a:effectLst/>
                <a:latin typeface="-apple-system"/>
              </a:rPr>
              <a:t>promt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соответствует именно ему.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A7235-AD37-DD5E-60D3-BECD451A1964}"/>
              </a:ext>
            </a:extLst>
          </p:cNvPr>
          <p:cNvSpPr txBox="1"/>
          <p:nvPr/>
        </p:nvSpPr>
        <p:spPr>
          <a:xfrm>
            <a:off x="5624381" y="61502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cv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clip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9285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F6A48-2FB7-BEEE-0A9B-D6A1B49B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F70C9-BF4B-B833-3E50-EE25B7D3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DF82F24-D592-569C-DEA5-1AFF614E7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740572" cy="51007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Image: 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или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en-US" sz="2400" dirty="0">
                <a:solidFill>
                  <a:schemeClr val="bg1"/>
                </a:solidFill>
              </a:rPr>
              <a:t> encoder + </a:t>
            </a:r>
            <a:r>
              <a:rPr lang="ru-RU" sz="2400" dirty="0">
                <a:solidFill>
                  <a:schemeClr val="bg1"/>
                </a:solidFill>
              </a:rPr>
              <a:t>слой кодирования изображения в 512-мерное пр-во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Text: transformer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+</a:t>
            </a: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кодирования текст в вектор 512-мерное пр-во.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Сеть обучалась на массиве </a:t>
            </a:r>
            <a:r>
              <a:rPr lang="en-US" sz="2400" dirty="0">
                <a:solidFill>
                  <a:schemeClr val="bg1"/>
                </a:solidFill>
              </a:rPr>
              <a:t>400 </a:t>
            </a:r>
            <a:r>
              <a:rPr lang="ru-RU" sz="2400" dirty="0">
                <a:solidFill>
                  <a:schemeClr val="bg1"/>
                </a:solidFill>
              </a:rPr>
              <a:t>млн пар изображений-описаний, собранных из сети интернет без указания классов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При обучении картинка с подходящей подписью должны быть близки, а с неподходящей - максимально далеки в пространстве </a:t>
            </a:r>
            <a:r>
              <a:rPr lang="en" sz="2400" dirty="0">
                <a:solidFill>
                  <a:schemeClr val="bg1"/>
                </a:solidFill>
              </a:rPr>
              <a:t>embedding-</a:t>
            </a:r>
            <a:r>
              <a:rPr lang="ru-RU" sz="2400" dirty="0" err="1">
                <a:solidFill>
                  <a:schemeClr val="bg1"/>
                </a:solidFill>
              </a:rPr>
              <a:t>ов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Прогоняем изображения через </a:t>
            </a:r>
            <a:r>
              <a:rPr lang="en" sz="2000" dirty="0">
                <a:solidFill>
                  <a:schemeClr val="bg1"/>
                </a:solidFill>
              </a:rPr>
              <a:t>image encoder </a:t>
            </a:r>
            <a:r>
              <a:rPr lang="ru-RU" sz="2000" dirty="0">
                <a:solidFill>
                  <a:schemeClr val="bg1"/>
                </a:solidFill>
              </a:rPr>
              <a:t>и тексты через </a:t>
            </a:r>
            <a:r>
              <a:rPr lang="en" sz="2000" dirty="0">
                <a:solidFill>
                  <a:schemeClr val="bg1"/>
                </a:solidFill>
              </a:rPr>
              <a:t>text encoder.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изображений и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текстов.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Сравниваем их по косинусной мере или </a:t>
            </a:r>
            <a:r>
              <a:rPr lang="en" sz="2000" dirty="0">
                <a:solidFill>
                  <a:schemeClr val="bg1"/>
                </a:solidFill>
              </a:rPr>
              <a:t>MSE.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матрицу сравнений </a:t>
            </a:r>
            <a:r>
              <a:rPr lang="en" sz="2000" dirty="0" err="1">
                <a:solidFill>
                  <a:schemeClr val="bg1"/>
                </a:solidFill>
              </a:rPr>
              <a:t>NxN</a:t>
            </a:r>
            <a:r>
              <a:rPr lang="en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по которой вычисляется функция потерь (с</a:t>
            </a:r>
            <a:r>
              <a:rPr lang="en-US" sz="2000" dirty="0">
                <a:solidFill>
                  <a:schemeClr val="bg1"/>
                </a:solidFill>
              </a:rPr>
              <a:t>ross-entropy loss)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556AA-53B6-B96F-6F85-BDE3CACB373A}"/>
              </a:ext>
            </a:extLst>
          </p:cNvPr>
          <p:cNvSpPr txBox="1"/>
          <p:nvPr/>
        </p:nvSpPr>
        <p:spPr>
          <a:xfrm>
            <a:off x="5948021" y="6388831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https://habr.com/ru/articles/539312/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122" name="Picture 2" descr="Cхема CLIP фреймворка">
            <a:extLst>
              <a:ext uri="{FF2B5EF4-FFF2-40B4-BE49-F238E27FC236}">
                <a16:creationId xmlns:a16="http://schemas.microsoft.com/office/drawing/2014/main" id="{A1BFD136-7262-327B-B46E-750929A6A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4" b="25698"/>
          <a:stretch>
            <a:fillRect/>
          </a:stretch>
        </p:blipFill>
        <p:spPr bwMode="auto">
          <a:xfrm>
            <a:off x="2834014" y="4819140"/>
            <a:ext cx="8915400" cy="168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A7965-64A0-A08B-4E09-3CB1E3B1B617}"/>
              </a:ext>
            </a:extLst>
          </p:cNvPr>
          <p:cNvSpPr txBox="1"/>
          <p:nvPr/>
        </p:nvSpPr>
        <p:spPr>
          <a:xfrm>
            <a:off x="422475" y="6548964"/>
            <a:ext cx="6099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habr.com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articles</a:t>
            </a:r>
            <a:r>
              <a:rPr lang="ru-RU" sz="1100" dirty="0">
                <a:solidFill>
                  <a:schemeClr val="bg1"/>
                </a:solidFill>
              </a:rPr>
              <a:t>/540312/</a:t>
            </a:r>
          </a:p>
        </p:txBody>
      </p:sp>
    </p:spTree>
    <p:extLst>
      <p:ext uri="{BB962C8B-B14F-4D97-AF65-F5344CB8AC3E}">
        <p14:creationId xmlns:p14="http://schemas.microsoft.com/office/powerpoint/2010/main" val="2228464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95BA8-50EF-9FDA-1D55-0B8C6A750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E3910-9C64-0EDC-AD46-B1CFA867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7A13342-B85D-50D4-4291-592DAE95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Результат </a:t>
            </a:r>
            <a:r>
              <a:rPr lang="en" sz="2400" b="1" dirty="0">
                <a:solidFill>
                  <a:schemeClr val="bg1"/>
                </a:solidFill>
              </a:rPr>
              <a:t>Zero-shot inference </a:t>
            </a:r>
            <a:r>
              <a:rPr lang="en" sz="2400" dirty="0">
                <a:solidFill>
                  <a:schemeClr val="bg1"/>
                </a:solidFill>
              </a:rPr>
              <a:t>: </a:t>
            </a:r>
            <a:r>
              <a:rPr lang="ru-RU" sz="2400" dirty="0">
                <a:solidFill>
                  <a:schemeClr val="bg1"/>
                </a:solidFill>
              </a:rPr>
              <a:t>вместо обучения на конкретных классах вы передаёте модели текстовые описания («кошка», «собака», «машина»), и она выбирает наиболее подходящее.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2FBEB-C262-5CB0-160C-6591C52D70F9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170" name="Picture 2" descr="Схема обучения двух энкодеров в CLIP подходе">
            <a:extLst>
              <a:ext uri="{FF2B5EF4-FFF2-40B4-BE49-F238E27FC236}">
                <a16:creationId xmlns:a16="http://schemas.microsoft.com/office/drawing/2014/main" id="{3F5297F1-492F-018C-30D0-8EE6DA00D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6"/>
          <a:stretch>
            <a:fillRect/>
          </a:stretch>
        </p:blipFill>
        <p:spPr bwMode="auto">
          <a:xfrm>
            <a:off x="5814031" y="1810695"/>
            <a:ext cx="6100175" cy="45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A9BB9-224D-344B-264E-21A9F248808A}"/>
              </a:ext>
            </a:extLst>
          </p:cNvPr>
          <p:cNvSpPr txBox="1"/>
          <p:nvPr/>
        </p:nvSpPr>
        <p:spPr>
          <a:xfrm>
            <a:off x="277794" y="2374926"/>
            <a:ext cx="53714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Запрос формулируется очень специфически: </a:t>
            </a:r>
            <a:r>
              <a:rPr lang="ru-RU" b="0" i="1" dirty="0">
                <a:solidFill>
                  <a:schemeClr val="bg1"/>
                </a:solidFill>
                <a:effectLst/>
                <a:latin typeface="-apple-system"/>
              </a:rPr>
              <a:t>а 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photo of a ____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или 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a centered satellite photo of ____. </a:t>
            </a:r>
            <a:endParaRPr lang="ru-RU" b="0" i="1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Така] формулировка позволяет более узко и специфично производить настройку или адаптацию под конкретный датасет  </a:t>
            </a:r>
          </a:p>
          <a:p>
            <a:r>
              <a:rPr lang="en" dirty="0">
                <a:solidFill>
                  <a:schemeClr val="bg1"/>
                </a:solidFill>
              </a:rPr>
              <a:t>Zero-shot CLIP </a:t>
            </a:r>
            <a:r>
              <a:rPr lang="ru-RU" dirty="0">
                <a:solidFill>
                  <a:schemeClr val="bg1"/>
                </a:solidFill>
              </a:rPr>
              <a:t>оказывается более устойчивым к сдвигу распределений, чем модель обученная на </a:t>
            </a:r>
            <a:r>
              <a:rPr lang="en" dirty="0">
                <a:solidFill>
                  <a:schemeClr val="bg1"/>
                </a:solidFill>
              </a:rPr>
              <a:t>ImageNet.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CLIP</a:t>
            </a:r>
            <a:r>
              <a:rPr lang="ru-RU" dirty="0">
                <a:solidFill>
                  <a:schemeClr val="bg1"/>
                </a:solidFill>
              </a:rPr>
              <a:t> – хорошо смотрит на самые яркие фичи, но плохо работает с деталями</a:t>
            </a:r>
            <a:endParaRPr lang="en" dirty="0">
              <a:solidFill>
                <a:schemeClr val="bg1"/>
              </a:solidFill>
            </a:endParaRPr>
          </a:p>
          <a:p>
            <a:r>
              <a:rPr lang="en" dirty="0"/>
              <a:t/>
            </a:r>
            <a:br>
              <a:rPr lang="en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A3C43-7BF1-5E77-7EB9-382426B8A9F5}"/>
              </a:ext>
            </a:extLst>
          </p:cNvPr>
          <p:cNvSpPr txBox="1"/>
          <p:nvPr/>
        </p:nvSpPr>
        <p:spPr>
          <a:xfrm>
            <a:off x="442586" y="6509041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amaarora.github.io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posts</a:t>
            </a:r>
            <a:r>
              <a:rPr lang="ru-RU" sz="1200" dirty="0">
                <a:solidFill>
                  <a:schemeClr val="bg1"/>
                </a:solidFill>
              </a:rPr>
              <a:t>/2023-03-06_Understanding_CLIP.html</a:t>
            </a:r>
          </a:p>
        </p:txBody>
      </p:sp>
    </p:spTree>
    <p:extLst>
      <p:ext uri="{BB962C8B-B14F-4D97-AF65-F5344CB8AC3E}">
        <p14:creationId xmlns:p14="http://schemas.microsoft.com/office/powerpoint/2010/main" val="3206387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60987-0F18-9CED-293C-FBA48809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365D5-EC69-CBA9-FF71-4219B44E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CLIP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>
                <a:solidFill>
                  <a:schemeClr val="bg1"/>
                </a:solidFill>
              </a:rPr>
              <a:t>like </a:t>
            </a:r>
            <a:r>
              <a:rPr lang="ru-RU" sz="4800" b="1" dirty="0">
                <a:solidFill>
                  <a:schemeClr val="bg1"/>
                </a:solidFill>
              </a:rPr>
              <a:t>модели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B8FF4B7-3380-D6B8-E30B-BCFF1C6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80"/>
            <a:ext cx="12283497" cy="37254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Помимо оригинального </a:t>
            </a:r>
            <a:r>
              <a:rPr lang="en-US" sz="2200" dirty="0">
                <a:solidFill>
                  <a:schemeClr val="bg1"/>
                </a:solidFill>
              </a:rPr>
              <a:t>CLIP </a:t>
            </a:r>
            <a:r>
              <a:rPr lang="ru-RU" sz="2200" dirty="0">
                <a:solidFill>
                  <a:schemeClr val="bg1"/>
                </a:solidFill>
              </a:rPr>
              <a:t>также есть </a:t>
            </a:r>
            <a:r>
              <a:rPr lang="en-US" sz="2200" dirty="0" err="1">
                <a:solidFill>
                  <a:schemeClr val="bg1"/>
                </a:solidFill>
              </a:rPr>
              <a:t>OpenCLIP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Модификации под </a:t>
            </a:r>
            <a:r>
              <a:rPr lang="ru-RU" sz="2200" dirty="0" err="1">
                <a:solidFill>
                  <a:schemeClr val="bg1"/>
                </a:solidFill>
              </a:rPr>
              <a:t>бекбоны</a:t>
            </a:r>
            <a:r>
              <a:rPr lang="ru-RU" sz="2200" dirty="0">
                <a:solidFill>
                  <a:schemeClr val="bg1"/>
                </a:solidFill>
              </a:rPr>
              <a:t>, например </a:t>
            </a:r>
            <a:r>
              <a:rPr lang="en-US" sz="2200" dirty="0">
                <a:solidFill>
                  <a:schemeClr val="bg1"/>
                </a:solidFill>
              </a:rPr>
              <a:t>BCLIP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 err="1">
                <a:solidFill>
                  <a:schemeClr val="bg1"/>
                </a:solidFill>
              </a:rPr>
              <a:t>Модификции</a:t>
            </a:r>
            <a:r>
              <a:rPr lang="ru-RU" sz="2200" dirty="0">
                <a:solidFill>
                  <a:schemeClr val="bg1"/>
                </a:solidFill>
              </a:rPr>
              <a:t> под домены: </a:t>
            </a:r>
            <a:r>
              <a:rPr lang="en-US" sz="2200" dirty="0" err="1">
                <a:solidFill>
                  <a:schemeClr val="bg1"/>
                </a:solidFill>
              </a:rPr>
              <a:t>MedCLIP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StreetCLIP</a:t>
            </a:r>
            <a:r>
              <a:rPr lang="en-US" sz="2200" dirty="0">
                <a:solidFill>
                  <a:schemeClr val="bg1"/>
                </a:solidFill>
              </a:rPr>
              <a:t> 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ru-RU" sz="2200" dirty="0" err="1">
                <a:solidFill>
                  <a:schemeClr val="bg1"/>
                </a:solidFill>
              </a:rPr>
              <a:t>тд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различных задач, напр. </a:t>
            </a:r>
            <a:r>
              <a:rPr lang="en-US" sz="2200" dirty="0" err="1">
                <a:solidFill>
                  <a:schemeClr val="bg1"/>
                </a:solidFill>
              </a:rPr>
              <a:t>CLIPseg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DiffusionCLIP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GroundingLIP</a:t>
            </a:r>
            <a:r>
              <a:rPr lang="en-US" sz="2200" dirty="0">
                <a:solidFill>
                  <a:schemeClr val="bg1"/>
                </a:solidFill>
              </a:rPr>
              <a:t> (GLIP) – </a:t>
            </a:r>
            <a:r>
              <a:rPr lang="en-US" sz="2200" dirty="0" err="1">
                <a:solidFill>
                  <a:schemeClr val="bg1"/>
                </a:solidFill>
              </a:rPr>
              <a:t>obj.det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-US" sz="2200" dirty="0" err="1">
                <a:solidFill>
                  <a:schemeClr val="bg1"/>
                </a:solidFill>
              </a:rPr>
              <a:t>GroundDINO</a:t>
            </a:r>
            <a:r>
              <a:rPr lang="ru-RU" sz="2200" dirty="0">
                <a:solidFill>
                  <a:schemeClr val="bg1"/>
                </a:solidFill>
              </a:rPr>
              <a:t> позволяет хорошо </a:t>
            </a:r>
            <a:r>
              <a:rPr lang="ru-RU" sz="2200" dirty="0" err="1">
                <a:solidFill>
                  <a:schemeClr val="bg1"/>
                </a:solidFill>
              </a:rPr>
              <a:t>детектить</a:t>
            </a:r>
            <a:r>
              <a:rPr lang="ru-RU" sz="2200" dirty="0">
                <a:solidFill>
                  <a:schemeClr val="bg1"/>
                </a:solidFill>
              </a:rPr>
              <a:t> объекты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" sz="2200" dirty="0">
                <a:solidFill>
                  <a:schemeClr val="bg1"/>
                </a:solidFill>
              </a:rPr>
              <a:t>CoCa</a:t>
            </a:r>
            <a:r>
              <a:rPr lang="ru-RU" sz="2200" dirty="0">
                <a:solidFill>
                  <a:schemeClr val="bg1"/>
                </a:solidFill>
              </a:rPr>
              <a:t> показывает наивысшую точность на </a:t>
            </a:r>
            <a:r>
              <a:rPr lang="en" sz="2200" dirty="0">
                <a:solidFill>
                  <a:schemeClr val="bg1"/>
                </a:solidFill>
              </a:rPr>
              <a:t>ImageNet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распределенных вычислений </a:t>
            </a:r>
            <a:r>
              <a:rPr lang="en-US" sz="2200" dirty="0" err="1">
                <a:solidFill>
                  <a:schemeClr val="bg1"/>
                </a:solidFill>
              </a:rPr>
              <a:t>SigLIP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Улучшение работы с мелкими деталями </a:t>
            </a:r>
            <a:r>
              <a:rPr lang="en-US" sz="2200" dirty="0">
                <a:solidFill>
                  <a:schemeClr val="bg1"/>
                </a:solidFill>
              </a:rPr>
              <a:t>SigLIPv2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MaskAE</a:t>
            </a:r>
            <a:r>
              <a:rPr lang="en-US" sz="2200" dirty="0">
                <a:solidFill>
                  <a:schemeClr val="bg1"/>
                </a:solidFill>
              </a:rPr>
              <a:t>, Self-Distil</a:t>
            </a:r>
            <a:r>
              <a:rPr lang="ru-RU" sz="2200" dirty="0">
                <a:solidFill>
                  <a:schemeClr val="bg1"/>
                </a:solidFill>
              </a:rPr>
              <a:t>, фича в каждом </a:t>
            </a:r>
            <a:r>
              <a:rPr lang="ru-RU" sz="2200" dirty="0" err="1">
                <a:solidFill>
                  <a:schemeClr val="bg1"/>
                </a:solidFill>
              </a:rPr>
              <a:t>патче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D5BF6-05B3-1F4D-D3F6-CFEB70524AA4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https://roboflow.com/model-alternatives/clip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https://encord.com/blog/open-ai-clip-alternatives/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https://github.com/LAION-AI/CLIP_benchmark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30B5D36-9B49-9AD9-0676-82F661783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47" y="4136836"/>
            <a:ext cx="5401624" cy="26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46628" y="6398843"/>
            <a:ext cx="66969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https://sh-tsang.medium.com/brief-review-openclip-reproducible-scaling-laws-for-contrastive-language-image-learning-fe5ed4ea7161</a:t>
            </a:r>
            <a:r>
              <a:rPr lang="en-US" sz="1050" dirty="0">
                <a:solidFill>
                  <a:schemeClr val="bg1"/>
                </a:solidFill>
              </a:rPr>
              <a:t> https://sh-tsang.medium.com/glip-grounded-language-image-pre-training-2be2483295b3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773974" y="953767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Семейство моделей пополняется.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67D51-5A82-2C7B-923B-8069E9A9FF12}"/>
              </a:ext>
            </a:extLst>
          </p:cNvPr>
          <p:cNvSpPr txBox="1"/>
          <p:nvPr/>
        </p:nvSpPr>
        <p:spPr>
          <a:xfrm>
            <a:off x="223629" y="6027033"/>
            <a:ext cx="6213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github.com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yzhuoning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Awesome</a:t>
            </a:r>
            <a:r>
              <a:rPr lang="ru-RU" sz="1400" dirty="0">
                <a:solidFill>
                  <a:schemeClr val="bg1"/>
                </a:solidFill>
              </a:rPr>
              <a:t>-CLIP</a:t>
            </a:r>
          </a:p>
        </p:txBody>
      </p:sp>
    </p:spTree>
    <p:extLst>
      <p:ext uri="{BB962C8B-B14F-4D97-AF65-F5344CB8AC3E}">
        <p14:creationId xmlns:p14="http://schemas.microsoft.com/office/powerpoint/2010/main" val="416759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</a:t>
            </a:r>
            <a:r>
              <a:rPr lang="en-US" sz="4800" b="1" dirty="0">
                <a:solidFill>
                  <a:schemeClr val="bg1"/>
                </a:solidFill>
              </a:rPr>
              <a:t>supervised models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71836" y="4557551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SSL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r>
              <a:rPr lang="en-US" sz="2000" dirty="0">
                <a:solidFill>
                  <a:schemeClr val="bg1"/>
                </a:solidFill>
              </a:rPr>
              <a:t>, zero-shot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05BC8-419A-A5A9-0944-FE7CB892B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21050-35D9-07A4-9C40-95FED355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964F828-9BC8-2D2C-9C43-8F2F0522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Image </a:t>
            </a:r>
            <a:r>
              <a:rPr lang="ru-RU" altLang="ru-RU" sz="2400" b="1" dirty="0" err="1">
                <a:solidFill>
                  <a:schemeClr val="bg1"/>
                </a:solidFill>
              </a:rPr>
              <a:t>encoder</a:t>
            </a:r>
            <a:r>
              <a:rPr lang="en-US" altLang="ru-RU" sz="2400" b="1" dirty="0">
                <a:solidFill>
                  <a:schemeClr val="bg1"/>
                </a:solidFill>
              </a:rPr>
              <a:t> – </a:t>
            </a:r>
            <a:r>
              <a:rPr lang="ru-RU" altLang="ru-RU" sz="2400" dirty="0" err="1">
                <a:solidFill>
                  <a:schemeClr val="bg1"/>
                </a:solidFill>
              </a:rPr>
              <a:t>ViT</a:t>
            </a:r>
            <a:r>
              <a:rPr lang="en-US" altLang="ru-RU" sz="2400" dirty="0">
                <a:solidFill>
                  <a:schemeClr val="bg1"/>
                </a:solidFill>
              </a:rPr>
              <a:t> + MAE (Masked SSL)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  <a:endParaRPr lang="en-US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dirty="0">
                <a:solidFill>
                  <a:schemeClr val="bg1"/>
                </a:solidFill>
              </a:rPr>
              <a:t>Prompt </a:t>
            </a:r>
            <a:r>
              <a:rPr lang="ru-RU" altLang="ru-RU" sz="2400" dirty="0">
                <a:solidFill>
                  <a:schemeClr val="bg1"/>
                </a:solidFill>
              </a:rPr>
              <a:t>энкодер – кодирование </a:t>
            </a:r>
            <a:r>
              <a:rPr lang="ru-RU" altLang="ru-RU" sz="2400" dirty="0" err="1">
                <a:solidFill>
                  <a:schemeClr val="bg1"/>
                </a:solidFill>
              </a:rPr>
              <a:t>промпта</a:t>
            </a:r>
            <a:r>
              <a:rPr lang="ru-RU" altLang="ru-RU" sz="2400" dirty="0">
                <a:solidFill>
                  <a:schemeClr val="bg1"/>
                </a:solidFill>
              </a:rPr>
              <a:t> в дополнение к фичам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b="1" dirty="0">
                <a:solidFill>
                  <a:schemeClr val="bg1"/>
                </a:solidFill>
              </a:rPr>
              <a:t>mask decoder. </a:t>
            </a:r>
            <a:r>
              <a:rPr lang="ru-RU" sz="2400" dirty="0">
                <a:solidFill>
                  <a:schemeClr val="bg1"/>
                </a:solidFill>
              </a:rPr>
              <a:t>Принимает на вход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картинки из </a:t>
            </a:r>
            <a:r>
              <a:rPr lang="en" sz="2400" dirty="0">
                <a:solidFill>
                  <a:schemeClr val="bg1"/>
                </a:solidFill>
              </a:rPr>
              <a:t>image encoder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допинфы</a:t>
            </a:r>
            <a:r>
              <a:rPr lang="ru-RU" sz="2400" dirty="0">
                <a:solidFill>
                  <a:schemeClr val="bg1"/>
                </a:solidFill>
              </a:rPr>
              <a:t>. Архитектура — декодер трансформера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dirty="0">
                <a:solidFill>
                  <a:schemeClr val="bg1"/>
                </a:solidFill>
              </a:rPr>
              <a:t>mask decoder </a:t>
            </a:r>
            <a:r>
              <a:rPr lang="ru-RU" sz="2400" dirty="0">
                <a:solidFill>
                  <a:schemeClr val="bg1"/>
                </a:solidFill>
              </a:rPr>
              <a:t>выдает три карты сегментации (для нечетких 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sz="24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Модель </a:t>
            </a:r>
            <a:r>
              <a:rPr lang="en-US" altLang="ru-RU" sz="2400" dirty="0">
                <a:solidFill>
                  <a:schemeClr val="bg1"/>
                </a:solidFill>
              </a:rPr>
              <a:t>MAE </a:t>
            </a:r>
            <a:r>
              <a:rPr lang="ru-RU" altLang="ru-RU" sz="2400" dirty="0" err="1">
                <a:solidFill>
                  <a:schemeClr val="bg1"/>
                </a:solidFill>
              </a:rPr>
              <a:t>дообучена</a:t>
            </a:r>
            <a:r>
              <a:rPr lang="ru-RU" altLang="ru-RU" sz="2400" dirty="0">
                <a:solidFill>
                  <a:schemeClr val="bg1"/>
                </a:solidFill>
              </a:rPr>
              <a:t> на датасете с разметкой (но на 99</a:t>
            </a:r>
            <a:r>
              <a:rPr lang="en-US" altLang="ru-RU" sz="2400" dirty="0">
                <a:solidFill>
                  <a:schemeClr val="bg1"/>
                </a:solidFill>
              </a:rPr>
              <a:t>%</a:t>
            </a:r>
            <a:r>
              <a:rPr lang="ru-RU" altLang="ru-RU" sz="2400" dirty="0">
                <a:solidFill>
                  <a:schemeClr val="bg1"/>
                </a:solidFill>
              </a:rPr>
              <a:t> автоматической)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F3D6-648D-D1D3-E250-8905A6BD90B8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hrnsBpXZMll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6EF2A1E-E52C-3F92-D8A4-065E6402F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7175"/>
            <a:ext cx="10168199" cy="224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48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5FFE7-E1FA-86E3-075D-1D19B8361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7C6CA-2525-5A78-C9BA-220737A7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C7F044-19A6-79F8-EE85-408A12970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Mask</a:t>
            </a:r>
            <a:r>
              <a:rPr lang="ru-RU" altLang="ru-RU" sz="2000" b="1" dirty="0">
                <a:solidFill>
                  <a:schemeClr val="bg1"/>
                </a:solidFill>
              </a:rPr>
              <a:t> </a:t>
            </a:r>
            <a:r>
              <a:rPr lang="ru-RU" altLang="ru-RU" sz="2000" dirty="0">
                <a:solidFill>
                  <a:schemeClr val="bg1"/>
                </a:solidFill>
              </a:rPr>
              <a:t>— через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потом суммируется с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эмбеддингом</a:t>
            </a:r>
            <a:r>
              <a:rPr lang="ru-RU" altLang="ru-RU" sz="2000" dirty="0">
                <a:solidFill>
                  <a:schemeClr val="bg1"/>
                </a:solidFill>
              </a:rPr>
              <a:t> из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;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Points</a:t>
            </a:r>
            <a:r>
              <a:rPr lang="ru-RU" altLang="ru-RU" sz="2000" dirty="0">
                <a:solidFill>
                  <a:schemeClr val="bg1"/>
                </a:solidFill>
              </a:rPr>
              <a:t> — набор точек, которые относятся к объекту. Переводятся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encoding’а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— заданный юзером </a:t>
            </a:r>
            <a:r>
              <a:rPr lang="ru-RU" altLang="ru-RU" sz="2000" dirty="0" err="1">
                <a:solidFill>
                  <a:schemeClr val="bg1"/>
                </a:solidFill>
              </a:rPr>
              <a:t>bounding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объекта, который нужно сегментировать. Box также переводится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chemeClr val="bg1"/>
                </a:solidFill>
              </a:rPr>
              <a:t>Текстовый энкодер через обучение </a:t>
            </a:r>
            <a:r>
              <a:rPr lang="en-US" altLang="ru-RU" sz="2400" dirty="0">
                <a:solidFill>
                  <a:schemeClr val="bg1"/>
                </a:solidFill>
              </a:rPr>
              <a:t>CLIP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chemeClr val="bg1"/>
                </a:solidFill>
              </a:rPr>
              <a:t>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89991-6748-5997-B4C2-5277024D36EA}"/>
              </a:ext>
            </a:extLst>
          </p:cNvPr>
          <p:cNvSpPr txBox="1"/>
          <p:nvPr/>
        </p:nvSpPr>
        <p:spPr>
          <a:xfrm>
            <a:off x="263074" y="6396335"/>
            <a:ext cx="9221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hrnsBpXZMll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https://blog.deepschool.ru/cv/segment-anything-sam/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39B07-080B-5DC7-E0D5-9CB706EC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963" y="3535238"/>
            <a:ext cx="5100562" cy="286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713F1246-0838-92B7-F143-338D5E36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71" y="4117198"/>
            <a:ext cx="4598504" cy="21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216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V2/V3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2</a:t>
            </a:r>
            <a:r>
              <a:rPr lang="en" sz="2400" dirty="0">
                <a:solidFill>
                  <a:schemeClr val="bg1"/>
                </a:solidFill>
              </a:rPr>
              <a:t> — </a:t>
            </a:r>
            <a:r>
              <a:rPr lang="ru-RU" sz="2400" dirty="0">
                <a:solidFill>
                  <a:schemeClr val="bg1"/>
                </a:solidFill>
              </a:rPr>
              <a:t>обобщение архитектуры </a:t>
            </a:r>
            <a:r>
              <a:rPr lang="en" sz="2400" dirty="0">
                <a:solidFill>
                  <a:schemeClr val="bg1"/>
                </a:solidFill>
              </a:rPr>
              <a:t>SAM, </a:t>
            </a:r>
            <a:r>
              <a:rPr lang="ru-RU" sz="2400" dirty="0">
                <a:solidFill>
                  <a:schemeClr val="bg1"/>
                </a:solidFill>
              </a:rPr>
              <a:t>которое должно хорошо работать на изображениях и видео. При этом новой модели необходимо получать </a:t>
            </a:r>
            <a:r>
              <a:rPr lang="ru-RU" sz="2400" dirty="0" err="1">
                <a:solidFill>
                  <a:schemeClr val="bg1"/>
                </a:solidFill>
              </a:rPr>
              <a:t>промпты</a:t>
            </a:r>
            <a:r>
              <a:rPr lang="ru-RU" sz="2400" dirty="0">
                <a:solidFill>
                  <a:schemeClr val="bg1"/>
                </a:solidFill>
              </a:rPr>
              <a:t> из точек, масок и боксов на отдельных фреймах и выделять этот объект на протяжении всего видео.</a:t>
            </a:r>
            <a:endParaRPr lang="en-US" sz="2400" dirty="0">
              <a:solidFill>
                <a:schemeClr val="bg1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Использован иерархический трансформер </a:t>
            </a:r>
            <a:r>
              <a:rPr lang="en-US" sz="2000" dirty="0">
                <a:solidFill>
                  <a:schemeClr val="bg1"/>
                </a:solidFill>
              </a:rPr>
              <a:t>HIERA</a:t>
            </a:r>
            <a:endParaRPr 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</a:t>
            </a:r>
            <a:r>
              <a:rPr lang="ru-RU" sz="2400" b="1" dirty="0">
                <a:solidFill>
                  <a:schemeClr val="bg1"/>
                </a:solidFill>
              </a:rPr>
              <a:t>3</a:t>
            </a:r>
            <a:r>
              <a:rPr lang="en" sz="2400" dirty="0">
                <a:solidFill>
                  <a:schemeClr val="bg1"/>
                </a:solidFill>
              </a:rPr>
              <a:t>— </a:t>
            </a:r>
            <a:r>
              <a:rPr lang="ru-RU" sz="2400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sz="2400" dirty="0" err="1">
                <a:solidFill>
                  <a:schemeClr val="bg1"/>
                </a:solidFill>
              </a:rPr>
              <a:t>промпт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sz="2400" b="1" dirty="0">
                <a:solidFill>
                  <a:schemeClr val="bg1"/>
                </a:solidFill>
              </a:rPr>
              <a:t>,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 по примеру </a:t>
            </a:r>
            <a:r>
              <a:rPr lang="ru-RU" sz="2400" b="1" dirty="0" err="1">
                <a:solidFill>
                  <a:schemeClr val="bg1"/>
                </a:solidFill>
              </a:rPr>
              <a:t>изобржений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931179CD-4F07-00FB-D93E-13E15549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4" y="3445009"/>
            <a:ext cx="9382539" cy="280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8EDB-0EFC-B239-572D-EA94F1EA3FDE}"/>
              </a:ext>
            </a:extLst>
          </p:cNvPr>
          <p:cNvSpPr txBox="1"/>
          <p:nvPr/>
        </p:nvSpPr>
        <p:spPr>
          <a:xfrm>
            <a:off x="2298527" y="653434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/segment-anything-model-2/</a:t>
            </a:r>
          </a:p>
        </p:txBody>
      </p:sp>
    </p:spTree>
    <p:extLst>
      <p:ext uri="{BB962C8B-B14F-4D97-AF65-F5344CB8AC3E}">
        <p14:creationId xmlns:p14="http://schemas.microsoft.com/office/powerpoint/2010/main" val="142289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SAM-Like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подход является одним из наиболее популярных сегодня для полу-автоматической разметки</a:t>
            </a:r>
            <a:endParaRPr lang="en-US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SAM1/SAM2/SAM3 – </a:t>
            </a:r>
            <a:r>
              <a:rPr lang="ru-RU" b="1" dirty="0">
                <a:solidFill>
                  <a:schemeClr val="bg1"/>
                </a:solidFill>
              </a:rPr>
              <a:t>основное семейство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HQ-SAM</a:t>
            </a:r>
            <a:r>
              <a:rPr lang="ru-RU" b="1" dirty="0">
                <a:solidFill>
                  <a:schemeClr val="bg1"/>
                </a:solidFill>
              </a:rPr>
              <a:t> – для тонких линий и объектов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MEDSAM /SAM4MIS –</a:t>
            </a:r>
            <a:r>
              <a:rPr lang="ru-RU" altLang="ru-RU" sz="2400" b="1" dirty="0">
                <a:solidFill>
                  <a:schemeClr val="bg1"/>
                </a:solidFill>
              </a:rPr>
              <a:t> для медицинских данных</a:t>
            </a:r>
            <a:endParaRPr lang="en-US" altLang="ru-RU" sz="2400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SAM-Video – </a:t>
            </a:r>
            <a:r>
              <a:rPr lang="ru-RU" altLang="ru-RU" sz="2400" b="1" dirty="0">
                <a:solidFill>
                  <a:schemeClr val="bg1"/>
                </a:solidFill>
              </a:rPr>
              <a:t>для трекинга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 err="1">
                <a:solidFill>
                  <a:schemeClr val="bg1"/>
                </a:solidFill>
              </a:rPr>
              <a:t>TRex</a:t>
            </a:r>
            <a:r>
              <a:rPr lang="en-US" altLang="ru-RU" sz="2400" b="1" dirty="0">
                <a:solidFill>
                  <a:schemeClr val="bg1"/>
                </a:solidFill>
              </a:rPr>
              <a:t> –</a:t>
            </a:r>
            <a:r>
              <a:rPr lang="ru-RU" altLang="ru-RU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altLang="ru-RU" sz="2400" b="1" dirty="0">
                <a:solidFill>
                  <a:schemeClr val="bg1"/>
                </a:solidFill>
              </a:rPr>
              <a:t> всех </a:t>
            </a:r>
            <a:r>
              <a:rPr lang="ru-RU" altLang="ru-RU" sz="2400" b="1" dirty="0" err="1">
                <a:solidFill>
                  <a:schemeClr val="bg1"/>
                </a:solidFill>
              </a:rPr>
              <a:t>объктов</a:t>
            </a:r>
            <a:r>
              <a:rPr lang="ru-RU" altLang="ru-RU" sz="2400" b="1" dirty="0">
                <a:solidFill>
                  <a:schemeClr val="bg1"/>
                </a:solidFill>
              </a:rPr>
              <a:t> по выбранному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Grounding Dino</a:t>
            </a:r>
            <a:r>
              <a:rPr lang="ru-RU" sz="2400" dirty="0">
                <a:solidFill>
                  <a:schemeClr val="bg1"/>
                </a:solidFill>
              </a:rPr>
              <a:t> – </a:t>
            </a:r>
            <a:r>
              <a:rPr lang="ru-RU" sz="2400" dirty="0" err="1">
                <a:solidFill>
                  <a:schemeClr val="bg1"/>
                </a:solidFill>
              </a:rPr>
              <a:t>детекция</a:t>
            </a:r>
            <a:r>
              <a:rPr lang="ru-RU" sz="2400" dirty="0">
                <a:solidFill>
                  <a:schemeClr val="bg1"/>
                </a:solidFill>
              </a:rPr>
              <a:t> по </a:t>
            </a:r>
            <a:r>
              <a:rPr lang="ru-RU" sz="2400" dirty="0" err="1">
                <a:solidFill>
                  <a:schemeClr val="bg1"/>
                </a:solidFill>
              </a:rPr>
              <a:t>промпту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FastSAM</a:t>
            </a:r>
            <a:r>
              <a:rPr lang="en-US" sz="2400" dirty="0">
                <a:solidFill>
                  <a:schemeClr val="bg1"/>
                </a:solidFill>
              </a:rPr>
              <a:t>/Yolo-World/YOLOE – SAM-like </a:t>
            </a:r>
            <a:r>
              <a:rPr lang="ru-RU" sz="2400" dirty="0">
                <a:solidFill>
                  <a:schemeClr val="bg1"/>
                </a:solidFill>
              </a:rPr>
              <a:t>архитектуры для </a:t>
            </a:r>
            <a:r>
              <a:rPr lang="en-US" sz="2400" dirty="0">
                <a:solidFill>
                  <a:schemeClr val="bg1"/>
                </a:solidFill>
              </a:rPr>
              <a:t>YOLOv8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solidFill>
                  <a:schemeClr val="bg1"/>
                </a:solidFill>
              </a:rPr>
              <a:t>MobileSAM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 FASTER SAM – </a:t>
            </a:r>
            <a:r>
              <a:rPr lang="ru-RU" dirty="0" err="1">
                <a:solidFill>
                  <a:schemeClr val="bg1"/>
                </a:solidFill>
              </a:rPr>
              <a:t>дистилированный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SAM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solidFill>
                  <a:schemeClr val="bg1"/>
                </a:solidFill>
              </a:rPr>
              <a:t>DepthAnything</a:t>
            </a:r>
            <a:r>
              <a:rPr lang="en-US" dirty="0">
                <a:solidFill>
                  <a:schemeClr val="bg1"/>
                </a:solidFill>
              </a:rPr>
              <a:t> V1/V2 - </a:t>
            </a:r>
            <a:r>
              <a:rPr lang="ru-RU" dirty="0">
                <a:solidFill>
                  <a:schemeClr val="bg1"/>
                </a:solidFill>
              </a:rPr>
              <a:t> предсказание по глубине</a:t>
            </a:r>
            <a:endParaRPr lang="en-US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95417-712B-3CFA-7FD1-E80419DAEE59}"/>
              </a:ext>
            </a:extLst>
          </p:cNvPr>
          <p:cNvSpPr txBox="1"/>
          <p:nvPr/>
        </p:nvSpPr>
        <p:spPr>
          <a:xfrm>
            <a:off x="1523999" y="6110277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/cv/segment-anything-model-2/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245075" y="6131500"/>
            <a:ext cx="36792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https://habr.com/ru/companies/recognitor/articles/786646/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556818" y="6414333"/>
            <a:ext cx="3268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https://docs.ultralytics.com/ru/models/fast-sam/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11192" y="645296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https://sh-tsang.medium.com/brief-review-faster-segment-anything-towards-lightweight-sam-for-mobile-applications-c226bd0a3a25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286753" y="6604084"/>
            <a:ext cx="35958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https://habr.com/ru/companies/sberdevices/articles/757606/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14775" y="511561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https://huggingface.co/collections/merve/segment-anything-model</a:t>
            </a:r>
          </a:p>
        </p:txBody>
      </p:sp>
    </p:spTree>
    <p:extLst>
      <p:ext uri="{BB962C8B-B14F-4D97-AF65-F5344CB8AC3E}">
        <p14:creationId xmlns:p14="http://schemas.microsoft.com/office/powerpoint/2010/main" val="114671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4" y="651070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Один из основных фокусов развития LLM сегодня — это попытка сделать их мультимодальными (</a:t>
            </a:r>
            <a:r>
              <a:rPr lang="ru-RU" sz="2400" dirty="0" err="1">
                <a:solidFill>
                  <a:schemeClr val="bg1"/>
                </a:solidFill>
              </a:rPr>
              <a:t>omni</a:t>
            </a:r>
            <a:r>
              <a:rPr lang="ru-RU" sz="2400" dirty="0">
                <a:solidFill>
                  <a:schemeClr val="bg1"/>
                </a:solidFill>
              </a:rPr>
              <a:t>‑моделям), причины: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данных для обучения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задач – больше разнообразия учит модель - </a:t>
            </a:r>
            <a:r>
              <a:rPr lang="ru-RU" sz="2200" b="1" dirty="0" err="1">
                <a:solidFill>
                  <a:schemeClr val="bg1"/>
                </a:solidFill>
              </a:rPr>
              <a:t>датасет</a:t>
            </a:r>
            <a:r>
              <a:rPr lang="ru-RU" sz="2200" b="1" dirty="0">
                <a:solidFill>
                  <a:schemeClr val="bg1"/>
                </a:solidFill>
              </a:rPr>
              <a:t>-независимое обучение 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Гипотеза о системе и составляющих: </a:t>
            </a:r>
            <a:r>
              <a:rPr lang="en-US" sz="2200" b="1" dirty="0">
                <a:solidFill>
                  <a:schemeClr val="bg1"/>
                </a:solidFill>
              </a:rPr>
              <a:t>OMNI-</a:t>
            </a:r>
            <a:r>
              <a:rPr lang="ru-RU" sz="2200" b="1" dirty="0">
                <a:solidFill>
                  <a:schemeClr val="bg1"/>
                </a:solidFill>
              </a:rPr>
              <a:t>модель лучше в каждой из своих задач</a:t>
            </a:r>
          </a:p>
          <a:p>
            <a:pPr marL="0" indent="0">
              <a:buNone/>
            </a:pPr>
            <a:r>
              <a:rPr lang="en" sz="2300" b="1" dirty="0">
                <a:solidFill>
                  <a:schemeClr val="bg1"/>
                </a:solidFill>
              </a:rPr>
              <a:t>Visual-Language Model (VLM)</a:t>
            </a:r>
            <a:r>
              <a:rPr lang="en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объединяет зрение и язык, позволяя моделям не просто «видеть», но и понимать, что они видят.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VLM – </a:t>
            </a:r>
            <a:r>
              <a:rPr lang="ru-RU" sz="2000" dirty="0">
                <a:solidFill>
                  <a:schemeClr val="bg1"/>
                </a:solidFill>
              </a:rPr>
              <a:t>дают текст на выходе!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675F84DE-1A5C-C735-9CD9-27DABE5B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39" y="3264087"/>
            <a:ext cx="6929761" cy="359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862463" y="3660779"/>
            <a:ext cx="3350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VLM – Text Alignment </a:t>
            </a:r>
            <a:r>
              <a:rPr lang="ru-RU" sz="2000" dirty="0">
                <a:solidFill>
                  <a:schemeClr val="bg1"/>
                </a:solidFill>
              </a:rPr>
              <a:t>модели</a:t>
            </a:r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88" y="3195586"/>
            <a:ext cx="6471048" cy="401912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63112" y="5884738"/>
            <a:ext cx="3526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https://github.com/huggingface/nanoVLM/tree/main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136293" y="5613367"/>
            <a:ext cx="2645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https://huggingface.co/blog/vlms-2025</a:t>
            </a:r>
          </a:p>
        </p:txBody>
      </p:sp>
    </p:spTree>
    <p:extLst>
      <p:ext uri="{BB962C8B-B14F-4D97-AF65-F5344CB8AC3E}">
        <p14:creationId xmlns:p14="http://schemas.microsoft.com/office/powerpoint/2010/main" val="299028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Визуального энкодера (например, </a:t>
            </a:r>
            <a:r>
              <a:rPr lang="en" sz="2400" dirty="0" err="1">
                <a:solidFill>
                  <a:schemeClr val="bg1"/>
                </a:solidFill>
              </a:rPr>
              <a:t>ViT</a:t>
            </a:r>
            <a:r>
              <a:rPr lang="en" sz="2400" dirty="0">
                <a:solidFill>
                  <a:schemeClr val="bg1"/>
                </a:solidFill>
              </a:rPr>
              <a:t>, CLIP </a:t>
            </a:r>
            <a:r>
              <a:rPr lang="ru-RU" sz="2400" dirty="0">
                <a:solidFill>
                  <a:schemeClr val="bg1"/>
                </a:solidFill>
              </a:rPr>
              <a:t>или свёрточной сети)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Языковой модели (</a:t>
            </a:r>
            <a:r>
              <a:rPr lang="en" sz="2400" dirty="0">
                <a:solidFill>
                  <a:schemeClr val="bg1"/>
                </a:solidFill>
              </a:rPr>
              <a:t>LLM)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Компоненты связываются </a:t>
            </a:r>
            <a:r>
              <a:rPr lang="ru-RU" sz="2400" b="1" dirty="0">
                <a:solidFill>
                  <a:schemeClr val="bg1"/>
                </a:solidFill>
              </a:rPr>
              <a:t>адаптером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Deep Fusion (cross-attention)</a:t>
            </a:r>
          </a:p>
          <a:p>
            <a:pPr lvl="1"/>
            <a:r>
              <a:rPr lang="en" b="1" dirty="0">
                <a:solidFill>
                  <a:schemeClr val="bg1"/>
                </a:solidFill>
              </a:rPr>
              <a:t>Early Fusion</a:t>
            </a:r>
          </a:p>
          <a:p>
            <a:pPr lvl="1"/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7170" name="Picture 2" descr="https://habrastorage.org/r/w1560/getpro/habr/upload_files/d46/b7e/0d4/d46b7e0d4af4d6b3baff538d210e90a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5443" r="6911" b="5777"/>
          <a:stretch/>
        </p:blipFill>
        <p:spPr bwMode="auto">
          <a:xfrm>
            <a:off x="5862181" y="2310575"/>
            <a:ext cx="6097869" cy="45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13194-D0F2-DB8C-6010-11DBC0B52545}"/>
              </a:ext>
            </a:extLst>
          </p:cNvPr>
          <p:cNvSpPr txBox="1"/>
          <p:nvPr/>
        </p:nvSpPr>
        <p:spPr>
          <a:xfrm>
            <a:off x="632565" y="5952832"/>
            <a:ext cx="6100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v-llm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14B4A-198C-1095-1C3A-498A4BC613F4}"/>
              </a:ext>
            </a:extLst>
          </p:cNvPr>
          <p:cNvSpPr txBox="1"/>
          <p:nvPr/>
        </p:nvSpPr>
        <p:spPr>
          <a:xfrm>
            <a:off x="296222" y="4025018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Адаптер выравнивает визуальные и текстовые 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dirty="0">
                <a:solidFill>
                  <a:schemeClr val="bg1"/>
                </a:solidFill>
              </a:rPr>
              <a:t>представления в общем пространстве </a:t>
            </a:r>
            <a:r>
              <a:rPr lang="ru-RU" sz="1800" dirty="0" err="1">
                <a:solidFill>
                  <a:schemeClr val="bg1"/>
                </a:solidFill>
              </a:rPr>
              <a:t>эмбеддингов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8342530-A674-5B20-FA08-17CEA0429CB9}"/>
              </a:ext>
            </a:extLst>
          </p:cNvPr>
          <p:cNvSpPr/>
          <p:nvPr/>
        </p:nvSpPr>
        <p:spPr>
          <a:xfrm>
            <a:off x="216890" y="5099942"/>
            <a:ext cx="6596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Используя </a:t>
            </a:r>
            <a:r>
              <a:rPr lang="ru-RU" sz="2000" dirty="0" err="1">
                <a:solidFill>
                  <a:schemeClr val="bg1"/>
                </a:solidFill>
              </a:rPr>
              <a:t>предобученные</a:t>
            </a:r>
            <a:r>
              <a:rPr lang="ru-RU" sz="2000" dirty="0">
                <a:solidFill>
                  <a:schemeClr val="bg1"/>
                </a:solidFill>
              </a:rPr>
              <a:t> модели, </a:t>
            </a:r>
            <a:r>
              <a:rPr lang="ru-RU" sz="2000" dirty="0" err="1">
                <a:solidFill>
                  <a:schemeClr val="bg1"/>
                </a:solidFill>
              </a:rPr>
              <a:t>дообучаем</a:t>
            </a:r>
            <a:r>
              <a:rPr lang="ru-RU" sz="2000" dirty="0">
                <a:solidFill>
                  <a:schemeClr val="bg1"/>
                </a:solidFill>
              </a:rPr>
              <a:t> VLM на мультимодальном </a:t>
            </a:r>
            <a:r>
              <a:rPr lang="ru-RU" sz="2000" dirty="0" err="1">
                <a:solidFill>
                  <a:schemeClr val="bg1"/>
                </a:solidFill>
              </a:rPr>
              <a:t>картиночно</a:t>
            </a:r>
            <a:r>
              <a:rPr lang="ru-RU" sz="2000" dirty="0">
                <a:solidFill>
                  <a:schemeClr val="bg1"/>
                </a:solidFill>
              </a:rPr>
              <a:t>‑текстовом домене.</a:t>
            </a:r>
          </a:p>
        </p:txBody>
      </p:sp>
    </p:spTree>
    <p:extLst>
      <p:ext uri="{BB962C8B-B14F-4D97-AF65-F5344CB8AC3E}">
        <p14:creationId xmlns:p14="http://schemas.microsoft.com/office/powerpoint/2010/main" val="11480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dirty="0">
                <a:solidFill>
                  <a:schemeClr val="bg1"/>
                </a:solidFill>
              </a:rPr>
              <a:t>Как правило обучение </a:t>
            </a:r>
            <a:r>
              <a:rPr lang="en-US" altLang="ru-RU" dirty="0">
                <a:solidFill>
                  <a:schemeClr val="bg1"/>
                </a:solidFill>
              </a:rPr>
              <a:t>VLM</a:t>
            </a:r>
            <a:r>
              <a:rPr lang="ru-RU" altLang="ru-RU" dirty="0">
                <a:solidFill>
                  <a:schemeClr val="bg1"/>
                </a:solidFill>
              </a:rPr>
              <a:t>: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Обучение адаптера (</a:t>
            </a:r>
            <a:r>
              <a:rPr lang="en-US" sz="2700" dirty="0">
                <a:solidFill>
                  <a:schemeClr val="bg1"/>
                </a:solidFill>
              </a:rPr>
              <a:t>pretraining</a:t>
            </a:r>
            <a:r>
              <a:rPr lang="ru-RU" altLang="ru-RU" sz="27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Адаптер учится связывать модальности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Новые домены за счет адаптера, например </a:t>
            </a:r>
            <a:r>
              <a:rPr lang="en-US" altLang="ru-RU" sz="2300" dirty="0">
                <a:solidFill>
                  <a:schemeClr val="bg1"/>
                </a:solidFill>
              </a:rPr>
              <a:t>OCR</a:t>
            </a:r>
            <a:endParaRPr lang="ru-RU" altLang="ru-RU" sz="2300" dirty="0">
              <a:solidFill>
                <a:schemeClr val="bg1"/>
              </a:solidFill>
            </a:endParaRP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Требуется 1</a:t>
            </a:r>
            <a:r>
              <a:rPr lang="en-US" altLang="ru-RU" sz="2300" dirty="0">
                <a:solidFill>
                  <a:schemeClr val="bg1"/>
                </a:solidFill>
              </a:rPr>
              <a:t>e7 – 1e8</a:t>
            </a:r>
            <a:r>
              <a:rPr lang="ru-RU" altLang="ru-RU" sz="2300" dirty="0">
                <a:solidFill>
                  <a:schemeClr val="bg1"/>
                </a:solidFill>
              </a:rPr>
              <a:t> данных</a:t>
            </a:r>
            <a:r>
              <a:rPr lang="en-US" altLang="ru-RU" sz="2300" dirty="0">
                <a:solidFill>
                  <a:schemeClr val="bg1"/>
                </a:solidFill>
              </a:rPr>
              <a:t>, </a:t>
            </a:r>
            <a:r>
              <a:rPr lang="ru-RU" altLang="ru-RU" sz="2300" dirty="0">
                <a:solidFill>
                  <a:schemeClr val="bg1"/>
                </a:solidFill>
              </a:rPr>
              <a:t>можно слабо-размеченные (напр. </a:t>
            </a:r>
            <a:r>
              <a:rPr lang="en-US" altLang="ru-RU" sz="2300" dirty="0">
                <a:solidFill>
                  <a:schemeClr val="bg1"/>
                </a:solidFill>
              </a:rPr>
              <a:t>Wiki)</a:t>
            </a:r>
            <a:endParaRPr lang="ru-RU" altLang="ru-RU" sz="2300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</a:t>
            </a:r>
            <a:endParaRPr lang="en-US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2C0DD9A-D42B-7B79-692F-FFBF666CF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7" y="3990048"/>
            <a:ext cx="3970341" cy="27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8162-5CE2-8CF3-9F49-7BB314099175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aman.ai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primers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ai</a:t>
            </a:r>
            <a:r>
              <a:rPr lang="ru-RU" sz="1200" dirty="0">
                <a:solidFill>
                  <a:schemeClr val="bg1"/>
                </a:solidFill>
              </a:rPr>
              <a:t>/VLM/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137BE-BC5F-1D15-2896-F93CC0377BEF}"/>
              </a:ext>
            </a:extLst>
          </p:cNvPr>
          <p:cNvSpPr txBox="1"/>
          <p:nvPr/>
        </p:nvSpPr>
        <p:spPr>
          <a:xfrm>
            <a:off x="4729620" y="3990048"/>
            <a:ext cx="67891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en-US" dirty="0">
                <a:solidFill>
                  <a:schemeClr val="bg1"/>
                </a:solidFill>
              </a:rPr>
              <a:t>pretraining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перевести представления с энкодера в пространство языковой модели. Как правило, для этого используются данные с описаниями, а также большое количество 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OCR-like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данных.</a:t>
            </a:r>
          </a:p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97846-6ED9-C04C-9300-CC9BADB79AC4}"/>
              </a:ext>
            </a:extLst>
          </p:cNvPr>
          <p:cNvSpPr txBox="1"/>
          <p:nvPr/>
        </p:nvSpPr>
        <p:spPr>
          <a:xfrm>
            <a:off x="4729620" y="5493533"/>
            <a:ext cx="678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дообучения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научить модель работать с полученными представлениями, правильно отвечать на вопросы и следовать инструкциям, связанным с изображениями.</a:t>
            </a:r>
          </a:p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2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9B799-774E-0ABD-2489-1748FCBD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40E39-52F1-BAA3-9572-2C8F8124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</a:t>
            </a:r>
            <a:r>
              <a:rPr lang="ru-RU" sz="4800" b="1" dirty="0" err="1">
                <a:solidFill>
                  <a:schemeClr val="bg1"/>
                </a:solidFill>
              </a:rPr>
              <a:t>Предобучение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057A870-2DA4-1D29-0DFD-D0E2564AE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 последнее время активно развивается подход </a:t>
            </a:r>
            <a:r>
              <a:rPr lang="en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interleaved</a:t>
            </a:r>
            <a:r>
              <a:rPr lang="en" dirty="0">
                <a:solidFill>
                  <a:schemeClr val="bg1"/>
                </a:solidFill>
              </a:rPr>
              <a:t>-</a:t>
            </a:r>
            <a:r>
              <a:rPr lang="ru-RU" dirty="0" err="1">
                <a:solidFill>
                  <a:schemeClr val="bg1"/>
                </a:solidFill>
              </a:rPr>
              <a:t>претрейна</a:t>
            </a:r>
            <a:r>
              <a:rPr lang="ru-RU" dirty="0">
                <a:solidFill>
                  <a:schemeClr val="bg1"/>
                </a:solidFill>
              </a:rPr>
              <a:t>, суть которого заключается в использовании изображений внутри текста. Это позволяет учить и языковую, и визуальную часть одновременно, но требует хорошо подготовленных данных и грамотной настройки.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sz="2300" dirty="0">
                <a:solidFill>
                  <a:schemeClr val="bg1"/>
                </a:solidFill>
              </a:rPr>
              <a:t>Другие стратегии: </a:t>
            </a:r>
            <a:r>
              <a:rPr lang="en-US" altLang="ru-RU" sz="2300" dirty="0">
                <a:solidFill>
                  <a:schemeClr val="bg1"/>
                </a:solidFill>
              </a:rPr>
              <a:t>Image-</a:t>
            </a:r>
            <a:r>
              <a:rPr lang="en-US" altLang="ru-RU" sz="2300" dirty="0" err="1">
                <a:solidFill>
                  <a:schemeClr val="bg1"/>
                </a:solidFill>
              </a:rPr>
              <a:t>captition</a:t>
            </a:r>
            <a:r>
              <a:rPr lang="en-US" altLang="ru-RU" sz="23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table-and-charts understanding, text crop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Web Code reconstruction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3C754-4218-7018-3D23-140ED62C3837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3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468DEF-2C7A-ECDF-CBD9-4ADC43FF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" y="3834046"/>
            <a:ext cx="4550823" cy="268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3DF519-D706-8660-74AE-60807FBF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50" y="3548366"/>
            <a:ext cx="3491628" cy="30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9338E03-791D-522B-29B9-D3A24566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7" y="3586110"/>
            <a:ext cx="3620242" cy="302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F842A-1BCB-0D9A-C1F1-3CBDD5E09877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blog.deepschool.ru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/v-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6B8D6-E904-DE22-14E6-9A92D884F119}"/>
              </a:ext>
            </a:extLst>
          </p:cNvPr>
          <p:cNvSpPr txBox="1"/>
          <p:nvPr/>
        </p:nvSpPr>
        <p:spPr>
          <a:xfrm>
            <a:off x="1111558" y="6350168"/>
            <a:ext cx="6789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/2403.05525</a:t>
            </a:r>
          </a:p>
        </p:txBody>
      </p:sp>
    </p:spTree>
    <p:extLst>
      <p:ext uri="{BB962C8B-B14F-4D97-AF65-F5344CB8AC3E}">
        <p14:creationId xmlns:p14="http://schemas.microsoft.com/office/powerpoint/2010/main" val="2818697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C12834-B059-6538-6509-CAD019690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FC52F-8E0F-12B7-3D7F-CC0CCE30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AC3F8E-C33D-AA61-7158-0C94C9603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Высококачественные данные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Также в ряде случаев </a:t>
            </a:r>
            <a:r>
              <a:rPr lang="en-US" altLang="ru-RU" sz="2700" dirty="0" err="1">
                <a:solidFill>
                  <a:schemeClr val="bg1"/>
                </a:solidFill>
              </a:rPr>
              <a:t>Alightment</a:t>
            </a:r>
            <a:r>
              <a:rPr lang="en-US" altLang="ru-RU" sz="2700" dirty="0">
                <a:solidFill>
                  <a:schemeClr val="bg1"/>
                </a:solidFill>
              </a:rPr>
              <a:t> (RLHF)</a:t>
            </a:r>
            <a:endParaRPr lang="ru-RU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394D3-2C85-B246-AE72-93FDB36375ED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7F457F-7734-39E3-2711-3EB040F56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44" y="2224461"/>
            <a:ext cx="5719729" cy="44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273C6-52A1-E083-96BB-A4DFADDADBA0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03781-EA60-A1BD-F82E-F01046D32BCA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</p:spTree>
    <p:extLst>
      <p:ext uri="{BB962C8B-B14F-4D97-AF65-F5344CB8AC3E}">
        <p14:creationId xmlns:p14="http://schemas.microsoft.com/office/powerpoint/2010/main" val="3365024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303EFD-6F7C-8DED-5D4F-70313A82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B6D9F-C9CC-6B6E-7522-E03D9CAF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– оценка качества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B29296A-77B2-BA0E-17CC-E9955CBC5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7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700" dirty="0">
                <a:solidFill>
                  <a:schemeClr val="bg1"/>
                </a:solidFill>
              </a:rPr>
              <a:t> (</a:t>
            </a:r>
            <a:r>
              <a:rPr lang="en" sz="2700" dirty="0">
                <a:solidFill>
                  <a:schemeClr val="bg1"/>
                </a:solidFill>
              </a:rPr>
              <a:t>Side‑by‑Side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ru-RU" sz="2700" dirty="0">
                <a:solidFill>
                  <a:schemeClr val="bg1"/>
                </a:solidFill>
              </a:rPr>
              <a:t>по критериям (напр. Рассуждение, читаемость и </a:t>
            </a:r>
            <a:r>
              <a:rPr lang="ru-RU" sz="2700" dirty="0" err="1">
                <a:solidFill>
                  <a:schemeClr val="bg1"/>
                </a:solidFill>
              </a:rPr>
              <a:t>тд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r>
              <a:rPr lang="en" sz="2700" dirty="0">
                <a:solidFill>
                  <a:schemeClr val="bg1"/>
                </a:solidFill>
              </a:rPr>
              <a:t>High-resolution</a:t>
            </a:r>
            <a:r>
              <a:rPr lang="ru-RU" sz="2700" dirty="0">
                <a:solidFill>
                  <a:schemeClr val="bg1"/>
                </a:solidFill>
              </a:rPr>
              <a:t> – понимание мелких деталей</a:t>
            </a:r>
            <a:endParaRPr lang="en" sz="2700" dirty="0">
              <a:solidFill>
                <a:schemeClr val="bg1"/>
              </a:solidFill>
            </a:endParaRPr>
          </a:p>
          <a:p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59465-6C16-2DAA-1BEA-9FCEA0992E74}"/>
              </a:ext>
            </a:extLst>
          </p:cNvPr>
          <p:cNvSpPr txBox="1"/>
          <p:nvPr/>
        </p:nvSpPr>
        <p:spPr>
          <a:xfrm>
            <a:off x="0" y="6475253"/>
            <a:ext cx="79606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https://blog.deepschool.ru/llm/v-llm//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9B0AB-ED9D-97B2-AFDE-060A0FB406C6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F9A7AA6-0932-3F7F-BC09-12370A51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143" y="3583438"/>
            <a:ext cx="3039219" cy="306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49CF4-FAF7-28E2-E1DC-6B05BC019CF3}"/>
              </a:ext>
            </a:extLst>
          </p:cNvPr>
          <p:cNvSpPr txBox="1"/>
          <p:nvPr/>
        </p:nvSpPr>
        <p:spPr>
          <a:xfrm>
            <a:off x="10077189" y="3274562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Inter"/>
              </a:rPr>
              <a:t>DocVQA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BEC022B-AB49-7A23-CE44-F8A56646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7" y="3429000"/>
            <a:ext cx="5457978" cy="277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B5AB9-AFF2-0FB3-F150-E96D0D301428}"/>
              </a:ext>
            </a:extLst>
          </p:cNvPr>
          <p:cNvSpPr txBox="1"/>
          <p:nvPr/>
        </p:nvSpPr>
        <p:spPr>
          <a:xfrm>
            <a:off x="1457043" y="3064538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/>
              </a:rPr>
              <a:t>MMT-bench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67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2FAF7-B93B-96E1-4169-905D759972B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Дуга 60">
            <a:extLst>
              <a:ext uri="{FF2B5EF4-FFF2-40B4-BE49-F238E27FC236}">
                <a16:creationId xmlns:a16="http://schemas.microsoft.com/office/drawing/2014/main" id="{82FE4E50-3C78-DD73-4072-41C46E5CA661}"/>
              </a:ext>
            </a:extLst>
          </p:cNvPr>
          <p:cNvSpPr/>
          <p:nvPr/>
        </p:nvSpPr>
        <p:spPr bwMode="auto">
          <a:xfrm flipH="1">
            <a:off x="3413550" y="5932265"/>
            <a:ext cx="11859371" cy="963882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B784B90B-F9BF-211F-226D-9A1BBBAE49EC}"/>
              </a:ext>
            </a:extLst>
          </p:cNvPr>
          <p:cNvSpPr/>
          <p:nvPr/>
        </p:nvSpPr>
        <p:spPr bwMode="auto">
          <a:xfrm flipH="1">
            <a:off x="3522191" y="5586457"/>
            <a:ext cx="11859371" cy="1579867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Дуга 20">
            <a:extLst>
              <a:ext uri="{FF2B5EF4-FFF2-40B4-BE49-F238E27FC236}">
                <a16:creationId xmlns:a16="http://schemas.microsoft.com/office/drawing/2014/main" id="{BA89267C-9C5F-F76B-0AF9-632DC7E3BCC1}"/>
              </a:ext>
            </a:extLst>
          </p:cNvPr>
          <p:cNvSpPr/>
          <p:nvPr/>
        </p:nvSpPr>
        <p:spPr bwMode="auto">
          <a:xfrm flipH="1">
            <a:off x="4621751" y="3286013"/>
            <a:ext cx="11571375" cy="6142467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31" name="Google Shape;231;p40">
            <a:extLst>
              <a:ext uri="{FF2B5EF4-FFF2-40B4-BE49-F238E27FC236}">
                <a16:creationId xmlns:a16="http://schemas.microsoft.com/office/drawing/2014/main" id="{132132E0-0E23-6664-B792-92648F6DBE0B}"/>
              </a:ext>
            </a:extLst>
          </p:cNvPr>
          <p:cNvSpPr/>
          <p:nvPr/>
        </p:nvSpPr>
        <p:spPr bwMode="auto">
          <a:xfrm>
            <a:off x="2072631" y="250260"/>
            <a:ext cx="972097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3600" b="1" dirty="0">
                <a:solidFill>
                  <a:schemeClr val="bg1"/>
                </a:solidFill>
                <a:latin typeface="Montserrat ExtraBold"/>
              </a:rPr>
              <a:t>Архитектуры и данные</a:t>
            </a:r>
            <a:endParaRPr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85C8FEE-3428-42F1-BAAF-606757760A1C}"/>
              </a:ext>
            </a:extLst>
          </p:cNvPr>
          <p:cNvCxnSpPr>
            <a:cxnSpLocks/>
          </p:cNvCxnSpPr>
          <p:nvPr/>
        </p:nvCxnSpPr>
        <p:spPr>
          <a:xfrm flipV="1">
            <a:off x="3425764" y="1811867"/>
            <a:ext cx="0" cy="46010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Дуга 9">
            <a:extLst>
              <a:ext uri="{FF2B5EF4-FFF2-40B4-BE49-F238E27FC236}">
                <a16:creationId xmlns:a16="http://schemas.microsoft.com/office/drawing/2014/main" id="{D94988A2-06D8-4E14-DA69-63743AB87522}"/>
              </a:ext>
            </a:extLst>
          </p:cNvPr>
          <p:cNvSpPr/>
          <p:nvPr/>
        </p:nvSpPr>
        <p:spPr>
          <a:xfrm flipH="1">
            <a:off x="3668787" y="5090764"/>
            <a:ext cx="11571375" cy="2574138"/>
          </a:xfrm>
          <a:prstGeom prst="arc">
            <a:avLst>
              <a:gd name="adj1" fmla="val 16287492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Дуга 10">
            <a:extLst>
              <a:ext uri="{FF2B5EF4-FFF2-40B4-BE49-F238E27FC236}">
                <a16:creationId xmlns:a16="http://schemas.microsoft.com/office/drawing/2014/main" id="{7F9818D2-3C22-EFAD-68C4-2D8F720F0B67}"/>
              </a:ext>
            </a:extLst>
          </p:cNvPr>
          <p:cNvSpPr/>
          <p:nvPr/>
        </p:nvSpPr>
        <p:spPr bwMode="auto">
          <a:xfrm flipH="1">
            <a:off x="3861928" y="4410518"/>
            <a:ext cx="11571375" cy="3980562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Дуга 11">
            <a:extLst>
              <a:ext uri="{FF2B5EF4-FFF2-40B4-BE49-F238E27FC236}">
                <a16:creationId xmlns:a16="http://schemas.microsoft.com/office/drawing/2014/main" id="{C46BAD54-7079-A5E7-5E6F-598F4D989C75}"/>
              </a:ext>
            </a:extLst>
          </p:cNvPr>
          <p:cNvSpPr/>
          <p:nvPr/>
        </p:nvSpPr>
        <p:spPr bwMode="auto">
          <a:xfrm flipH="1">
            <a:off x="4347847" y="3781706"/>
            <a:ext cx="11571375" cy="5262333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Дуга 12">
            <a:extLst>
              <a:ext uri="{FF2B5EF4-FFF2-40B4-BE49-F238E27FC236}">
                <a16:creationId xmlns:a16="http://schemas.microsoft.com/office/drawing/2014/main" id="{DA64E229-52E3-0CAC-26E8-2083F0B0B738}"/>
              </a:ext>
            </a:extLst>
          </p:cNvPr>
          <p:cNvSpPr/>
          <p:nvPr/>
        </p:nvSpPr>
        <p:spPr bwMode="auto">
          <a:xfrm flipH="1">
            <a:off x="5201378" y="2850493"/>
            <a:ext cx="11571375" cy="7021286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уга 13">
            <a:extLst>
              <a:ext uri="{FF2B5EF4-FFF2-40B4-BE49-F238E27FC236}">
                <a16:creationId xmlns:a16="http://schemas.microsoft.com/office/drawing/2014/main" id="{682F53E5-90D6-92D7-41C2-9D398ABEC107}"/>
              </a:ext>
            </a:extLst>
          </p:cNvPr>
          <p:cNvSpPr/>
          <p:nvPr/>
        </p:nvSpPr>
        <p:spPr bwMode="auto">
          <a:xfrm flipH="1">
            <a:off x="5834972" y="2085742"/>
            <a:ext cx="11571375" cy="8413949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EF521C3-6364-4986-43FB-EFEFAE7C4DC5}"/>
              </a:ext>
            </a:extLst>
          </p:cNvPr>
          <p:cNvSpPr/>
          <p:nvPr/>
        </p:nvSpPr>
        <p:spPr>
          <a:xfrm>
            <a:off x="9440876" y="972287"/>
            <a:ext cx="2757485" cy="4812210"/>
          </a:xfrm>
          <a:prstGeom prst="rect">
            <a:avLst/>
          </a:prstGeom>
          <a:solidFill>
            <a:srgbClr val="1347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4C8CBA1-3304-8E86-1C30-BAE6FE5D479C}"/>
              </a:ext>
            </a:extLst>
          </p:cNvPr>
          <p:cNvCxnSpPr>
            <a:cxnSpLocks/>
          </p:cNvCxnSpPr>
          <p:nvPr/>
        </p:nvCxnSpPr>
        <p:spPr>
          <a:xfrm flipV="1">
            <a:off x="3451853" y="6286412"/>
            <a:ext cx="6325575" cy="103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C42BB2-B2ED-8EBA-24B0-25873DEC3440}"/>
              </a:ext>
            </a:extLst>
          </p:cNvPr>
          <p:cNvSpPr txBox="1"/>
          <p:nvPr/>
        </p:nvSpPr>
        <p:spPr>
          <a:xfrm>
            <a:off x="8856433" y="2037915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AGI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(Гипотетический этап)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8553C-732A-FD79-4773-CA381A7D2CBE}"/>
              </a:ext>
            </a:extLst>
          </p:cNvPr>
          <p:cNvSpPr txBox="1"/>
          <p:nvPr/>
        </p:nvSpPr>
        <p:spPr bwMode="auto">
          <a:xfrm>
            <a:off x="9370132" y="2415123"/>
            <a:ext cx="333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Мультимодальные и </a:t>
            </a:r>
            <a:r>
              <a:rPr lang="ru-RU" dirty="0" err="1">
                <a:solidFill>
                  <a:schemeClr val="bg1"/>
                </a:solidFill>
              </a:rPr>
              <a:t>мультиагентные</a:t>
            </a:r>
            <a:r>
              <a:rPr lang="ru-RU" dirty="0">
                <a:solidFill>
                  <a:schemeClr val="bg1"/>
                </a:solidFill>
              </a:rPr>
              <a:t> НС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1CE0D2-244B-4168-AE41-42DDBDCF036D}"/>
              </a:ext>
            </a:extLst>
          </p:cNvPr>
          <p:cNvSpPr txBox="1"/>
          <p:nvPr/>
        </p:nvSpPr>
        <p:spPr bwMode="auto">
          <a:xfrm>
            <a:off x="9370132" y="356729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Трансформеры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D89F6E-4EFB-26A2-0244-FF5A0E8877A5}"/>
              </a:ext>
            </a:extLst>
          </p:cNvPr>
          <p:cNvSpPr txBox="1"/>
          <p:nvPr/>
        </p:nvSpPr>
        <p:spPr bwMode="auto">
          <a:xfrm>
            <a:off x="9143925" y="3013537"/>
            <a:ext cx="26079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Базисные модели (</a:t>
            </a:r>
            <a:r>
              <a:rPr lang="en-US" sz="1600" dirty="0">
                <a:solidFill>
                  <a:schemeClr val="bg1"/>
                </a:solidFill>
              </a:rPr>
              <a:t>LLM, </a:t>
            </a:r>
            <a:r>
              <a:rPr lang="ru-RU" sz="1600" dirty="0" err="1">
                <a:solidFill>
                  <a:schemeClr val="bg1"/>
                </a:solidFill>
              </a:rPr>
              <a:t>дифуз</a:t>
            </a:r>
            <a:r>
              <a:rPr lang="ru-RU" sz="1600" dirty="0">
                <a:solidFill>
                  <a:schemeClr val="bg1"/>
                </a:solidFill>
              </a:rPr>
              <a:t>. Сети, ..)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5DB75-9F76-2CCB-0B8B-D2A96A2201D6}"/>
              </a:ext>
            </a:extLst>
          </p:cNvPr>
          <p:cNvSpPr txBox="1"/>
          <p:nvPr/>
        </p:nvSpPr>
        <p:spPr bwMode="auto">
          <a:xfrm>
            <a:off x="9405817" y="4096730"/>
            <a:ext cx="246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Архитектуры под модальности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67B407-00F3-3540-2D5A-797D1E1FAC28}"/>
              </a:ext>
            </a:extLst>
          </p:cNvPr>
          <p:cNvSpPr txBox="1"/>
          <p:nvPr/>
        </p:nvSpPr>
        <p:spPr bwMode="auto">
          <a:xfrm>
            <a:off x="8740856" y="472143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47CB9F-D9A7-11DD-3E03-B0425107760A}"/>
              </a:ext>
            </a:extLst>
          </p:cNvPr>
          <p:cNvSpPr txBox="1"/>
          <p:nvPr/>
        </p:nvSpPr>
        <p:spPr bwMode="auto">
          <a:xfrm>
            <a:off x="8722196" y="5269187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Модельная статистика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9B639A-3548-C52C-A255-B94845DFAA4C}"/>
              </a:ext>
            </a:extLst>
          </p:cNvPr>
          <p:cNvSpPr txBox="1"/>
          <p:nvPr/>
        </p:nvSpPr>
        <p:spPr bwMode="auto">
          <a:xfrm>
            <a:off x="8588571" y="637159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84782F-01F9-4077-3D97-E141C56D948C}"/>
              </a:ext>
            </a:extLst>
          </p:cNvPr>
          <p:cNvSpPr txBox="1"/>
          <p:nvPr/>
        </p:nvSpPr>
        <p:spPr bwMode="auto">
          <a:xfrm>
            <a:off x="1450895" y="1424612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Сложность задачи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BDA2E0DD-7582-4870-1EB7-DD0F9B20318A}"/>
              </a:ext>
            </a:extLst>
          </p:cNvPr>
          <p:cNvCxnSpPr/>
          <p:nvPr/>
        </p:nvCxnSpPr>
        <p:spPr>
          <a:xfrm flipH="1">
            <a:off x="3418715" y="5614210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511F5B-9B10-CA91-5C09-45B0CEB413B4}"/>
              </a:ext>
            </a:extLst>
          </p:cNvPr>
          <p:cNvSpPr txBox="1"/>
          <p:nvPr/>
        </p:nvSpPr>
        <p:spPr bwMode="auto">
          <a:xfrm>
            <a:off x="1168320" y="5496472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модели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9FE79C61-B76F-AED9-0452-9F4AB5CBF2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51853" y="5082338"/>
            <a:ext cx="5591403" cy="414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FD64598-44DE-3FF5-0691-96611D3F35D1}"/>
              </a:ext>
            </a:extLst>
          </p:cNvPr>
          <p:cNvSpPr txBox="1"/>
          <p:nvPr/>
        </p:nvSpPr>
        <p:spPr bwMode="auto">
          <a:xfrm>
            <a:off x="987480" y="4805909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признаков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C40B253-EAB0-CE53-0F4B-5A8D1171C676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4372304"/>
            <a:ext cx="5744249" cy="3474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614B157-D04F-423B-4511-957F43AF0DCC}"/>
              </a:ext>
            </a:extLst>
          </p:cNvPr>
          <p:cNvSpPr txBox="1"/>
          <p:nvPr/>
        </p:nvSpPr>
        <p:spPr bwMode="auto">
          <a:xfrm>
            <a:off x="283706" y="4066512"/>
            <a:ext cx="2983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архитектуры кодировщика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признаков для модальности</a:t>
            </a: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9F0E93A8-994B-B02E-9AC8-D0F05EE8D129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6" y="3790808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2A1CFC5-B67E-E828-B4E2-4D7B172FDB69}"/>
              </a:ext>
            </a:extLst>
          </p:cNvPr>
          <p:cNvSpPr txBox="1"/>
          <p:nvPr/>
        </p:nvSpPr>
        <p:spPr bwMode="auto">
          <a:xfrm>
            <a:off x="421425" y="342798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Универсальная архитектуры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 кодировщика признаков</a:t>
            </a: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1E017D51-5E7C-1561-171F-B2EE3B6C40FA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5" y="3286013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21EE58-0CA4-D87B-3204-99B03B637A05}"/>
              </a:ext>
            </a:extLst>
          </p:cNvPr>
          <p:cNvSpPr txBox="1"/>
          <p:nvPr/>
        </p:nvSpPr>
        <p:spPr bwMode="auto">
          <a:xfrm>
            <a:off x="640171" y="3053016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«Широкая» архитектура</a:t>
            </a: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CCFC41D-C7E2-ABB7-713A-A9DA48036F62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2487" y="2942551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0D92E53-BD3F-43C0-333A-BEA7F64A6DA6}"/>
              </a:ext>
            </a:extLst>
          </p:cNvPr>
          <p:cNvSpPr txBox="1"/>
          <p:nvPr/>
        </p:nvSpPr>
        <p:spPr bwMode="auto">
          <a:xfrm>
            <a:off x="803897" y="2763119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из архитектур</a:t>
            </a: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3DEA4491-C2E1-18B3-7AC5-3EB6598DF31E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2390334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A7C78A9-193C-79B7-68EE-26B9EA1702AC}"/>
              </a:ext>
            </a:extLst>
          </p:cNvPr>
          <p:cNvSpPr txBox="1"/>
          <p:nvPr/>
        </p:nvSpPr>
        <p:spPr bwMode="auto">
          <a:xfrm>
            <a:off x="322839" y="2072556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обучения архитектур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008906-3D6C-597A-69EC-04BF3682C45F}"/>
              </a:ext>
            </a:extLst>
          </p:cNvPr>
          <p:cNvSpPr txBox="1"/>
          <p:nvPr/>
        </p:nvSpPr>
        <p:spPr>
          <a:xfrm>
            <a:off x="3497738" y="544519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4F89E-A837-5E86-C024-CBD87F14B3A9}"/>
              </a:ext>
            </a:extLst>
          </p:cNvPr>
          <p:cNvSpPr txBox="1"/>
          <p:nvPr/>
        </p:nvSpPr>
        <p:spPr bwMode="auto">
          <a:xfrm>
            <a:off x="3662743" y="481307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D7A5AF-C945-DBB1-93C8-6D7EA7849EED}"/>
              </a:ext>
            </a:extLst>
          </p:cNvPr>
          <p:cNvSpPr txBox="1"/>
          <p:nvPr/>
        </p:nvSpPr>
        <p:spPr bwMode="auto">
          <a:xfrm>
            <a:off x="4677032" y="401400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42EA1E-01AE-F331-A814-A757C6942ED0}"/>
              </a:ext>
            </a:extLst>
          </p:cNvPr>
          <p:cNvSpPr txBox="1"/>
          <p:nvPr/>
        </p:nvSpPr>
        <p:spPr bwMode="auto">
          <a:xfrm>
            <a:off x="5279830" y="343824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77F4DF-25CA-18A3-DDAC-2D527590D20F}"/>
              </a:ext>
            </a:extLst>
          </p:cNvPr>
          <p:cNvSpPr txBox="1"/>
          <p:nvPr/>
        </p:nvSpPr>
        <p:spPr bwMode="auto">
          <a:xfrm>
            <a:off x="5557194" y="296907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EC2CDB-D8CE-A4A0-E401-AEDD06DB5290}"/>
              </a:ext>
            </a:extLst>
          </p:cNvPr>
          <p:cNvSpPr txBox="1"/>
          <p:nvPr/>
        </p:nvSpPr>
        <p:spPr bwMode="auto">
          <a:xfrm>
            <a:off x="6071233" y="258031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9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8333BFA-1DAB-879A-9591-8B8F2A8D2DD3}"/>
              </a:ext>
            </a:extLst>
          </p:cNvPr>
          <p:cNvSpPr txBox="1"/>
          <p:nvPr/>
        </p:nvSpPr>
        <p:spPr bwMode="auto">
          <a:xfrm>
            <a:off x="1323777" y="5908119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Четкие правила</a:t>
            </a:r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8A2DFB6E-C381-FA75-809F-B55FCB56B096}"/>
              </a:ext>
            </a:extLst>
          </p:cNvPr>
          <p:cNvCxnSpPr/>
          <p:nvPr/>
        </p:nvCxnSpPr>
        <p:spPr bwMode="auto">
          <a:xfrm flipH="1">
            <a:off x="3406235" y="5900126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E6A02C-4E06-19C8-DE48-F26A662A42C3}"/>
              </a:ext>
            </a:extLst>
          </p:cNvPr>
          <p:cNvSpPr txBox="1"/>
          <p:nvPr/>
        </p:nvSpPr>
        <p:spPr>
          <a:xfrm>
            <a:off x="3496103" y="57049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CE70F-ED53-30AC-ED1B-3EBA3C2240C1}"/>
              </a:ext>
            </a:extLst>
          </p:cNvPr>
          <p:cNvSpPr txBox="1"/>
          <p:nvPr/>
        </p:nvSpPr>
        <p:spPr bwMode="auto">
          <a:xfrm>
            <a:off x="5280983" y="17475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2526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C698C-5895-6DB5-60D5-BEC907C0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0894A-BA09-63CE-DD34-FD69B400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8DBD82A-477E-E8F4-C857-42587C43E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Prompt-based </a:t>
            </a:r>
            <a:r>
              <a:rPr lang="ru-RU" sz="2600" b="1" dirty="0">
                <a:solidFill>
                  <a:schemeClr val="bg1"/>
                </a:solidFill>
              </a:rPr>
              <a:t>адаптеры </a:t>
            </a:r>
            <a:r>
              <a:rPr lang="en-US" sz="2600" dirty="0">
                <a:solidFill>
                  <a:schemeClr val="bg1"/>
                </a:solidFill>
              </a:rPr>
              <a:t>– </a:t>
            </a:r>
            <a:r>
              <a:rPr lang="ru-RU" sz="2600" dirty="0">
                <a:solidFill>
                  <a:schemeClr val="bg1"/>
                </a:solidFill>
              </a:rPr>
              <a:t>репрезентация изображения в последовательность </a:t>
            </a:r>
            <a:r>
              <a:rPr lang="ru-RU" sz="2600" dirty="0" err="1">
                <a:solidFill>
                  <a:schemeClr val="bg1"/>
                </a:solidFill>
              </a:rPr>
              <a:t>токенов</a:t>
            </a:r>
            <a:r>
              <a:rPr lang="ru-RU" sz="26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600" dirty="0">
                <a:solidFill>
                  <a:schemeClr val="bg1"/>
                </a:solidFill>
              </a:rPr>
              <a:t>Качество лучше, съедают контекст входной, адаптер может быть простой </a:t>
            </a:r>
            <a:r>
              <a:rPr lang="en-US" sz="2600" dirty="0">
                <a:solidFill>
                  <a:schemeClr val="bg1"/>
                </a:solidFill>
              </a:rPr>
              <a:t>MLP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Наиболее простой адаптер – </a:t>
            </a:r>
            <a:r>
              <a:rPr lang="en-US" sz="2200" dirty="0">
                <a:solidFill>
                  <a:schemeClr val="bg1"/>
                </a:solidFill>
              </a:rPr>
              <a:t>MLP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Могут быть и более сложные варианты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>в т.ч. С сжатием многомасштабного </a:t>
            </a:r>
            <a:r>
              <a:rPr lang="ru-RU" sz="2200" dirty="0" err="1">
                <a:solidFill>
                  <a:schemeClr val="bg1"/>
                </a:solidFill>
              </a:rPr>
              <a:t>патчнига</a:t>
            </a:r>
            <a:r>
              <a:rPr lang="ru-RU" sz="2200" dirty="0">
                <a:solidFill>
                  <a:schemeClr val="bg1"/>
                </a:solidFill>
              </a:rPr>
              <a:t> в единый </a:t>
            </a:r>
            <a:r>
              <a:rPr lang="ru-RU" sz="2200" dirty="0" err="1">
                <a:solidFill>
                  <a:schemeClr val="bg1"/>
                </a:solidFill>
              </a:rPr>
              <a:t>эмединг</a:t>
            </a:r>
            <a:r>
              <a:rPr lang="ru-RU" sz="2200" dirty="0">
                <a:solidFill>
                  <a:schemeClr val="bg1"/>
                </a:solidFill>
              </a:rPr>
              <a:t>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7154D-903D-EF10-A11A-30348333FC49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090A9D-5D61-4E46-36CA-323A64DB68FC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B863C22-4ECE-09DF-487A-4BF05CE3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15" y="3832251"/>
            <a:ext cx="7478458" cy="27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3F6F0-E706-5FF2-FF4C-B903DFAAEE92}"/>
              </a:ext>
            </a:extLst>
          </p:cNvPr>
          <p:cNvSpPr txBox="1"/>
          <p:nvPr/>
        </p:nvSpPr>
        <p:spPr>
          <a:xfrm>
            <a:off x="296222" y="6274770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llm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v-llm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46840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F0BF0D-9999-582E-6862-68F703840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FD727-56FB-56E8-CDDE-CE2359B7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Q-Fromer (BLIP2)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0668D57-563B-1C2D-8FDC-5BA6A3CC4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254140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 </a:t>
            </a:r>
            <a:r>
              <a:rPr lang="ru-RU" altLang="ru-RU" dirty="0">
                <a:solidFill>
                  <a:schemeClr val="bg1"/>
                </a:solidFill>
              </a:rPr>
              <a:t>Основной модуль </a:t>
            </a:r>
            <a:r>
              <a:rPr lang="en" dirty="0">
                <a:solidFill>
                  <a:schemeClr val="bg1"/>
                </a:solidFill>
              </a:rPr>
              <a:t>Querying Transformer or Q-Former </a:t>
            </a:r>
            <a:r>
              <a:rPr lang="ru-RU" dirty="0">
                <a:solidFill>
                  <a:schemeClr val="bg1"/>
                </a:solidFill>
              </a:rPr>
              <a:t>- идея того, что </a:t>
            </a:r>
            <a:r>
              <a:rPr lang="en-US" dirty="0" err="1">
                <a:solidFill>
                  <a:schemeClr val="bg1"/>
                </a:solidFill>
              </a:rPr>
              <a:t>k,v</a:t>
            </a:r>
            <a:r>
              <a:rPr lang="ru-RU" dirty="0">
                <a:solidFill>
                  <a:schemeClr val="bg1"/>
                </a:solidFill>
              </a:rPr>
              <a:t> от изображения, а </a:t>
            </a:r>
            <a:r>
              <a:rPr lang="en-US" dirty="0">
                <a:solidFill>
                  <a:schemeClr val="bg1"/>
                </a:solidFill>
              </a:rPr>
              <a:t>q</a:t>
            </a:r>
            <a:r>
              <a:rPr lang="ru-RU" dirty="0">
                <a:solidFill>
                  <a:schemeClr val="bg1"/>
                </a:solidFill>
              </a:rPr>
              <a:t> можно выучить для кодирования изображений.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1 </a:t>
            </a:r>
            <a:r>
              <a:rPr lang="ru-RU" altLang="ru-RU" sz="2300" dirty="0">
                <a:solidFill>
                  <a:schemeClr val="bg1"/>
                </a:solidFill>
              </a:rPr>
              <a:t>обучение только </a:t>
            </a:r>
            <a:r>
              <a:rPr lang="en-US" altLang="ru-RU" sz="2300" dirty="0">
                <a:solidFill>
                  <a:schemeClr val="bg1"/>
                </a:solidFill>
              </a:rPr>
              <a:t>queries (</a:t>
            </a:r>
            <a:r>
              <a:rPr lang="ru-RU" sz="2300" dirty="0">
                <a:solidFill>
                  <a:schemeClr val="bg1"/>
                </a:solidFill>
              </a:rPr>
              <a:t>32 × 768</a:t>
            </a:r>
            <a:r>
              <a:rPr lang="en-US" sz="2300" dirty="0">
                <a:solidFill>
                  <a:schemeClr val="bg1"/>
                </a:solidFill>
              </a:rPr>
              <a:t>)</a:t>
            </a:r>
            <a:r>
              <a:rPr lang="en-US" altLang="ru-RU" sz="2300" dirty="0">
                <a:solidFill>
                  <a:schemeClr val="bg1"/>
                </a:solidFill>
              </a:rPr>
              <a:t>:</a:t>
            </a:r>
          </a:p>
          <a:p>
            <a:r>
              <a:rPr lang="en" sz="2000" dirty="0">
                <a:solidFill>
                  <a:schemeClr val="bg1"/>
                </a:solidFill>
              </a:rPr>
              <a:t>ITM (Image-Text Matching): </a:t>
            </a:r>
            <a:r>
              <a:rPr lang="ru-RU" sz="2000" dirty="0">
                <a:solidFill>
                  <a:schemeClr val="bg1"/>
                </a:solidFill>
              </a:rPr>
              <a:t>бинарная классификация совпадения пары.</a:t>
            </a:r>
          </a:p>
          <a:p>
            <a:r>
              <a:rPr lang="en" sz="2000" dirty="0">
                <a:solidFill>
                  <a:schemeClr val="bg1"/>
                </a:solidFill>
              </a:rPr>
              <a:t>ITG (Image-grounded Text Generation): </a:t>
            </a:r>
            <a:r>
              <a:rPr lang="ru-RU" sz="2000" dirty="0">
                <a:solidFill>
                  <a:schemeClr val="bg1"/>
                </a:solidFill>
              </a:rPr>
              <a:t>генерация текста по изображению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" sz="2000" dirty="0">
                <a:solidFill>
                  <a:schemeClr val="bg1"/>
                </a:solidFill>
              </a:rPr>
              <a:t>.</a:t>
            </a:r>
          </a:p>
          <a:p>
            <a:r>
              <a:rPr lang="en" sz="2000" dirty="0">
                <a:solidFill>
                  <a:schemeClr val="bg1"/>
                </a:solidFill>
              </a:rPr>
              <a:t>ITC (Image-Text Contrastive): </a:t>
            </a:r>
            <a:r>
              <a:rPr lang="ru-RU" sz="2000" dirty="0">
                <a:solidFill>
                  <a:schemeClr val="bg1"/>
                </a:solidFill>
              </a:rPr>
              <a:t>выравнивание </a:t>
            </a:r>
            <a:r>
              <a:rPr lang="ru-RU" sz="2000" dirty="0" err="1">
                <a:solidFill>
                  <a:schemeClr val="bg1"/>
                </a:solidFill>
              </a:rPr>
              <a:t>эмбеддинга</a:t>
            </a:r>
            <a:r>
              <a:rPr lang="ru-RU" sz="2000" dirty="0">
                <a:solidFill>
                  <a:schemeClr val="bg1"/>
                </a:solidFill>
              </a:rPr>
              <a:t> (</a:t>
            </a:r>
            <a:r>
              <a:rPr lang="en" sz="2000" dirty="0">
                <a:solidFill>
                  <a:schemeClr val="bg1"/>
                </a:solidFill>
              </a:rPr>
              <a:t>like a CLIP).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2 дообучение в полной модели</a:t>
            </a:r>
            <a:endParaRPr lang="en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C0A33-30D6-82C4-3F4D-24B90A7EB15C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readmedium.com</a:t>
            </a:r>
            <a:r>
              <a:rPr lang="en" sz="1200" dirty="0">
                <a:solidFill>
                  <a:srgbClr val="0563C1"/>
                </a:solidFill>
              </a:rPr>
              <a:t>/q-former-1d83163975da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DE5F8-802F-7E81-C7B5-5EF5BE6938CF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8194" name="Picture 2" descr="BLIP-2 Q-Former architecture">
            <a:extLst>
              <a:ext uri="{FF2B5EF4-FFF2-40B4-BE49-F238E27FC236}">
                <a16:creationId xmlns:a16="http://schemas.microsoft.com/office/drawing/2014/main" id="{37A3BDBA-9491-8A1D-79BA-F018948B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732" y="3386904"/>
            <a:ext cx="7684641" cy="347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014A7E-0A82-4C7D-3D62-8970D7B733E7}"/>
              </a:ext>
            </a:extLst>
          </p:cNvPr>
          <p:cNvSpPr txBox="1"/>
          <p:nvPr/>
        </p:nvSpPr>
        <p:spPr>
          <a:xfrm>
            <a:off x="251012" y="4371584"/>
            <a:ext cx="38737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Через </a:t>
            </a:r>
            <a:r>
              <a:rPr lang="en" sz="2000" b="0" i="1" dirty="0">
                <a:solidFill>
                  <a:schemeClr val="bg1"/>
                </a:solidFill>
                <a:effectLst/>
                <a:latin typeface="system-ui"/>
              </a:rPr>
              <a:t>attention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 queries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извлекают из 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image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релевантную информацию.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FE5BE-9127-6DB0-7508-2356135D7050}"/>
              </a:ext>
            </a:extLst>
          </p:cNvPr>
          <p:cNvSpPr txBox="1"/>
          <p:nvPr/>
        </p:nvSpPr>
        <p:spPr>
          <a:xfrm>
            <a:off x="196013" y="6457890"/>
            <a:ext cx="62066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thepythoncode.com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visual-question-answering-with-transformers-in-python</a:t>
            </a:r>
            <a:endParaRPr lang="ru-RU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26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C2867-E72B-34A6-504E-4012E7BA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CD17B-E9A2-DD0A-79CF-BC7E6664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8D476AD-47A5-54EA-1DB1-90F68603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4676017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cross‑attention‑based </a:t>
            </a:r>
            <a:r>
              <a:rPr lang="ru-RU" sz="2600" dirty="0">
                <a:solidFill>
                  <a:schemeClr val="bg1"/>
                </a:solidFill>
              </a:rPr>
              <a:t>адаптеры</a:t>
            </a:r>
            <a:r>
              <a:rPr lang="en-US" sz="2600" dirty="0">
                <a:solidFill>
                  <a:schemeClr val="bg1"/>
                </a:solidFill>
              </a:rPr>
              <a:t> (</a:t>
            </a:r>
            <a:r>
              <a:rPr lang="en" sz="2600" dirty="0">
                <a:solidFill>
                  <a:schemeClr val="bg1"/>
                </a:solidFill>
              </a:rPr>
              <a:t>Deep Fusion 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ru-RU" sz="2600" dirty="0">
                <a:solidFill>
                  <a:schemeClr val="bg1"/>
                </a:solidFill>
              </a:rPr>
              <a:t>основная идея  - выход энкодера – в</a:t>
            </a:r>
            <a:r>
              <a:rPr lang="en-US" sz="2600" dirty="0">
                <a:solidFill>
                  <a:schemeClr val="bg1"/>
                </a:solidFill>
              </a:rPr>
              <a:t> K, V</a:t>
            </a:r>
            <a:r>
              <a:rPr lang="ru-RU" sz="2600" dirty="0">
                <a:solidFill>
                  <a:schemeClr val="bg1"/>
                </a:solidFill>
              </a:rPr>
              <a:t>   </a:t>
            </a:r>
            <a:r>
              <a:rPr lang="en-US" sz="2600" dirty="0">
                <a:solidFill>
                  <a:schemeClr val="bg1"/>
                </a:solidFill>
              </a:rPr>
              <a:t>cross‑attention‑</a:t>
            </a:r>
            <a:r>
              <a:rPr lang="ru-RU" sz="2600" dirty="0">
                <a:solidFill>
                  <a:schemeClr val="bg1"/>
                </a:solidFill>
              </a:rPr>
              <a:t>блок </a:t>
            </a:r>
            <a:r>
              <a:rPr lang="en-US" sz="2600" dirty="0">
                <a:solidFill>
                  <a:schemeClr val="bg1"/>
                </a:solidFill>
              </a:rPr>
              <a:t>LLM</a:t>
            </a:r>
            <a:r>
              <a:rPr lang="ru-RU" sz="2600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Адаптер сложный, много параметров.</a:t>
            </a:r>
            <a:endParaRPr lang="en-US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Не потребляет контекст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49934-D66E-06ED-C267-86A9B5888C38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rohitbandaru.github.io</a:t>
            </a:r>
            <a:r>
              <a:rPr lang="en" sz="1200" dirty="0">
                <a:solidFill>
                  <a:srgbClr val="0563C1"/>
                </a:solidFill>
              </a:rPr>
              <a:t>/blog/Vision-Language-Models/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615FAD8-772A-0F22-C401-86008F88EA87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10242" name="Picture 2" descr="Flamingo architecture">
            <a:extLst>
              <a:ext uri="{FF2B5EF4-FFF2-40B4-BE49-F238E27FC236}">
                <a16:creationId xmlns:a16="http://schemas.microsoft.com/office/drawing/2014/main" id="{B1390799-D671-AC54-B7E2-04F9FE73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48" y="3532681"/>
            <a:ext cx="7156537" cy="32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lamingo perceiver resampler">
            <a:extLst>
              <a:ext uri="{FF2B5EF4-FFF2-40B4-BE49-F238E27FC236}">
                <a16:creationId xmlns:a16="http://schemas.microsoft.com/office/drawing/2014/main" id="{9E6DB62B-0554-9D98-66FF-DA54A742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422" y="829787"/>
            <a:ext cx="6713951" cy="262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EF36D-89CA-5F5D-557F-80A219B8D194}"/>
              </a:ext>
            </a:extLst>
          </p:cNvPr>
          <p:cNvSpPr txBox="1"/>
          <p:nvPr/>
        </p:nvSpPr>
        <p:spPr>
          <a:xfrm>
            <a:off x="8995286" y="460455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perceiver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37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6E02E2-2933-AC8F-F0D7-246FF492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3F764-9543-6CF7-8511-034ABEB3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83964" y="2428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785AED-22DE-AB5E-55DC-EE11187F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13" y="798507"/>
            <a:ext cx="5500808" cy="51007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sz="2300" dirty="0">
                <a:solidFill>
                  <a:schemeClr val="bg1"/>
                </a:solidFill>
              </a:rPr>
              <a:t>Visual Encoder – VLIP (Vit-G)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LLM – Qwen-7B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Adapter – MLP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1 pre-training</a:t>
            </a:r>
            <a:r>
              <a:rPr lang="ru-RU" sz="2300" dirty="0">
                <a:solidFill>
                  <a:schemeClr val="bg1"/>
                </a:solidFill>
              </a:rPr>
              <a:t> - обучается только адаптер (</a:t>
            </a:r>
            <a:r>
              <a:rPr lang="en" sz="2300" dirty="0">
                <a:solidFill>
                  <a:schemeClr val="bg1"/>
                </a:solidFill>
              </a:rPr>
              <a:t>LLM </a:t>
            </a:r>
            <a:r>
              <a:rPr lang="ru-RU" sz="2300" dirty="0">
                <a:solidFill>
                  <a:schemeClr val="bg1"/>
                </a:solidFill>
              </a:rPr>
              <a:t>и </a:t>
            </a:r>
            <a:r>
              <a:rPr lang="en" sz="2300" dirty="0" err="1">
                <a:solidFill>
                  <a:schemeClr val="bg1"/>
                </a:solidFill>
              </a:rPr>
              <a:t>ViT</a:t>
            </a:r>
            <a:r>
              <a:rPr lang="en" sz="2300" dirty="0">
                <a:solidFill>
                  <a:schemeClr val="bg1"/>
                </a:solidFill>
              </a:rPr>
              <a:t> frozen).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2 multi-task — </a:t>
            </a:r>
            <a:r>
              <a:rPr lang="ru-RU" sz="2300" dirty="0">
                <a:solidFill>
                  <a:schemeClr val="bg1"/>
                </a:solidFill>
              </a:rPr>
              <a:t>всё обучается совместно.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3 SFT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en" sz="2300" dirty="0">
                <a:solidFill>
                  <a:schemeClr val="bg1"/>
                </a:solidFill>
              </a:rPr>
              <a:t> — </a:t>
            </a:r>
            <a:r>
              <a:rPr lang="ru-RU" sz="2300" dirty="0">
                <a:solidFill>
                  <a:schemeClr val="bg1"/>
                </a:solidFill>
              </a:rPr>
              <a:t>замораживается </a:t>
            </a:r>
            <a:r>
              <a:rPr lang="en" sz="2300" dirty="0" err="1">
                <a:solidFill>
                  <a:schemeClr val="bg1"/>
                </a:solidFill>
              </a:rPr>
              <a:t>ViT</a:t>
            </a:r>
            <a:r>
              <a:rPr lang="en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дообучается</a:t>
            </a:r>
            <a:r>
              <a:rPr lang="ru-RU" sz="2300" dirty="0">
                <a:solidFill>
                  <a:schemeClr val="bg1"/>
                </a:solidFill>
              </a:rPr>
              <a:t> адаптер + </a:t>
            </a:r>
            <a:r>
              <a:rPr lang="en" sz="2300" dirty="0">
                <a:solidFill>
                  <a:schemeClr val="bg1"/>
                </a:solidFill>
              </a:rPr>
              <a:t>LLM.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7DF97-03D0-3881-1FD2-F904E10F06F8}"/>
              </a:ext>
            </a:extLst>
          </p:cNvPr>
          <p:cNvSpPr txBox="1"/>
          <p:nvPr/>
        </p:nvSpPr>
        <p:spPr>
          <a:xfrm>
            <a:off x="117013" y="6581045"/>
            <a:ext cx="6106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rohitbandaru.github.io</a:t>
            </a:r>
            <a:r>
              <a:rPr lang="en-US" sz="1400" dirty="0">
                <a:solidFill>
                  <a:schemeClr val="bg1"/>
                </a:solidFill>
              </a:rPr>
              <a:t>/blog/Vision-Language-Models/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5966F533-AE9F-7888-3E9E-3E4B5A80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1580"/>
            <a:ext cx="5797194" cy="232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epSeek-VL training stages">
            <a:extLst>
              <a:ext uri="{FF2B5EF4-FFF2-40B4-BE49-F238E27FC236}">
                <a16:creationId xmlns:a16="http://schemas.microsoft.com/office/drawing/2014/main" id="{1F972532-3BE1-9196-B4FD-46572831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329" y="4264104"/>
            <a:ext cx="5997726" cy="237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4">
            <a:extLst>
              <a:ext uri="{FF2B5EF4-FFF2-40B4-BE49-F238E27FC236}">
                <a16:creationId xmlns:a16="http://schemas.microsoft.com/office/drawing/2014/main" id="{9B60DEA4-3455-0228-D9B2-BA568EDE26EA}"/>
              </a:ext>
            </a:extLst>
          </p:cNvPr>
          <p:cNvSpPr txBox="1">
            <a:spLocks/>
          </p:cNvSpPr>
          <p:nvPr/>
        </p:nvSpPr>
        <p:spPr>
          <a:xfrm>
            <a:off x="6026617" y="381899"/>
            <a:ext cx="6106438" cy="510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278F378-690E-4E0A-A37D-1ADA8B6BA69D}"/>
              </a:ext>
            </a:extLst>
          </p:cNvPr>
          <p:cNvSpPr txBox="1">
            <a:spLocks/>
          </p:cNvSpPr>
          <p:nvPr/>
        </p:nvSpPr>
        <p:spPr>
          <a:xfrm>
            <a:off x="4310232" y="116766"/>
            <a:ext cx="10515600" cy="839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DeepSeek</a:t>
            </a:r>
            <a:r>
              <a:rPr lang="en-US" sz="4800" b="1" dirty="0">
                <a:solidFill>
                  <a:schemeClr val="bg1"/>
                </a:solidFill>
              </a:rPr>
              <a:t>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9" name="Объект 4">
            <a:extLst>
              <a:ext uri="{FF2B5EF4-FFF2-40B4-BE49-F238E27FC236}">
                <a16:creationId xmlns:a16="http://schemas.microsoft.com/office/drawing/2014/main" id="{B2785AED-22DE-AB5E-55DC-EE11187F904F}"/>
              </a:ext>
            </a:extLst>
          </p:cNvPr>
          <p:cNvSpPr txBox="1">
            <a:spLocks/>
          </p:cNvSpPr>
          <p:nvPr/>
        </p:nvSpPr>
        <p:spPr>
          <a:xfrm>
            <a:off x="5914206" y="746385"/>
            <a:ext cx="6051651" cy="510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sz="2300" dirty="0">
                <a:solidFill>
                  <a:schemeClr val="bg1"/>
                </a:solidFill>
              </a:rPr>
              <a:t>Visual Encoder – </a:t>
            </a:r>
            <a:r>
              <a:rPr lang="en-US" sz="2300" dirty="0" err="1">
                <a:solidFill>
                  <a:schemeClr val="bg1"/>
                </a:solidFill>
              </a:rPr>
              <a:t>SigLIP</a:t>
            </a:r>
            <a:r>
              <a:rPr lang="en-US" sz="2300" dirty="0">
                <a:solidFill>
                  <a:schemeClr val="bg1"/>
                </a:solidFill>
              </a:rPr>
              <a:t>/SAM-B</a:t>
            </a:r>
            <a:endParaRPr lang="en" sz="23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LLM – DeepSeek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Adapter – CNN-based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1 pre-training</a:t>
            </a:r>
            <a:r>
              <a:rPr lang="ru-RU" sz="2400" dirty="0">
                <a:solidFill>
                  <a:schemeClr val="bg1"/>
                </a:solidFill>
              </a:rPr>
              <a:t> - обучается только адаптер (</a:t>
            </a:r>
            <a:r>
              <a:rPr lang="en" sz="2400" dirty="0">
                <a:solidFill>
                  <a:schemeClr val="bg1"/>
                </a:solidFill>
              </a:rPr>
              <a:t>LLM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ViT frozen).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2 multi-task — </a:t>
            </a:r>
            <a:r>
              <a:rPr lang="ru-RU" sz="2400" dirty="0">
                <a:solidFill>
                  <a:schemeClr val="bg1"/>
                </a:solidFill>
              </a:rPr>
              <a:t>адаптер + </a:t>
            </a:r>
            <a:r>
              <a:rPr lang="en-US" sz="2400" dirty="0">
                <a:solidFill>
                  <a:schemeClr val="bg1"/>
                </a:solidFill>
              </a:rPr>
              <a:t>LLM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3 SFT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en-US" sz="2400" dirty="0">
                <a:solidFill>
                  <a:schemeClr val="bg1"/>
                </a:solidFill>
              </a:rPr>
              <a:t>instruction-based fine-tuning</a:t>
            </a:r>
            <a:r>
              <a:rPr lang="en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083277" y="6642890"/>
            <a:ext cx="75511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https://sh-tsang.medium.com/brief-review-deepseek-vl-towards-real-world-vision-language-understanding-caf9838afd97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914206" y="-41877"/>
            <a:ext cx="0" cy="661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692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26F27-AD50-743B-58CC-11F01C319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33C5A-697A-6934-9FD3-1FBF2E1E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2D124D4-70ED-8D56-7D20-6A69457A8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" b="1" dirty="0"/>
              <a:t>prompt-then-detect</a:t>
            </a:r>
            <a:r>
              <a:rPr lang="en" dirty="0"/>
              <a:t> </a:t>
            </a:r>
            <a:r>
              <a:rPr lang="ru-RU" dirty="0"/>
              <a:t>подход</a:t>
            </a:r>
            <a:endParaRPr lang="en-US" dirty="0"/>
          </a:p>
          <a:p>
            <a:r>
              <a:rPr lang="en" b="1" dirty="0"/>
              <a:t>YOLO 8 Detector</a:t>
            </a:r>
          </a:p>
          <a:p>
            <a:r>
              <a:rPr lang="en" sz="2400" b="1" dirty="0">
                <a:solidFill>
                  <a:schemeClr val="bg1"/>
                </a:solidFill>
              </a:rPr>
              <a:t>CLIP Text Encoder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5F04F-DA88-8D24-D4ED-ACDCDC6D9F8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26C17-66E7-1325-6D1B-19CBC6BE5B5E}"/>
              </a:ext>
            </a:extLst>
          </p:cNvPr>
          <p:cNvSpPr txBox="1"/>
          <p:nvPr/>
        </p:nvSpPr>
        <p:spPr>
          <a:xfrm>
            <a:off x="5107132" y="652087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habr.com</a:t>
            </a:r>
            <a:r>
              <a:rPr lang="ru-RU" sz="1200" dirty="0"/>
              <a:t>/</a:t>
            </a:r>
            <a:r>
              <a:rPr lang="ru-RU" sz="1200" dirty="0" err="1"/>
              <a:t>ru</a:t>
            </a:r>
            <a:r>
              <a:rPr lang="ru-RU" sz="1200" dirty="0"/>
              <a:t>/</a:t>
            </a:r>
            <a:r>
              <a:rPr lang="ru-RU" sz="1200" dirty="0" err="1"/>
              <a:t>articles</a:t>
            </a:r>
            <a:r>
              <a:rPr lang="ru-RU" sz="1200" dirty="0"/>
              <a:t>/791154/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B6A53A-A1E9-E97F-8260-B8BF3EFF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132" y="4985946"/>
            <a:ext cx="7084868" cy="167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22FA8C-02F1-B8B7-BEE2-5AC14658C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65" y="1333570"/>
            <a:ext cx="7466835" cy="316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CAC75C1-E92F-BD2A-A61C-F45D4053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03" y="3164942"/>
            <a:ext cx="4112576" cy="33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42E4FA-448E-E26A-2C45-CC994D3C4524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https</a:t>
            </a:r>
            <a:r>
              <a:rPr lang="ru-RU" dirty="0"/>
              <a:t>://</a:t>
            </a:r>
            <a:r>
              <a:rPr lang="ru-RU" dirty="0" err="1"/>
              <a:t>blog.roboflow.com</a:t>
            </a:r>
            <a:r>
              <a:rPr lang="ru-RU" dirty="0"/>
              <a:t>/</a:t>
            </a:r>
            <a:r>
              <a:rPr lang="ru-RU" dirty="0" err="1"/>
              <a:t>what-is-yolo-world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37562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8671C6-A09F-5C41-C990-6AA6DEA83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4D087-B016-A57E-4CEB-46477818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7A9BCA6-FB77-72AA-6B8B-4DD972F43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Пожалуй, основной и главный строительный блок всей архитектуры. Состоит он из </a:t>
            </a:r>
            <a:r>
              <a:rPr lang="en" dirty="0"/>
              <a:t>top-down </a:t>
            </a:r>
            <a:r>
              <a:rPr lang="ru-RU" dirty="0"/>
              <a:t>и </a:t>
            </a:r>
            <a:r>
              <a:rPr lang="en" dirty="0"/>
              <a:t>bottom-up </a:t>
            </a:r>
            <a:r>
              <a:rPr lang="ru-RU" dirty="0"/>
              <a:t>частей, внутри которых производится сопоставление ранее извлеченных текстовых </a:t>
            </a:r>
            <a:r>
              <a:rPr lang="ru-RU" dirty="0" err="1"/>
              <a:t>эмбеддингов</a:t>
            </a:r>
            <a:r>
              <a:rPr lang="ru-RU" dirty="0"/>
              <a:t> и </a:t>
            </a:r>
            <a:r>
              <a:rPr lang="en" dirty="0"/>
              <a:t>multi-scale </a:t>
            </a:r>
            <a:r>
              <a:rPr lang="ru-RU" dirty="0"/>
              <a:t>фичей изображения.</a:t>
            </a:r>
          </a:p>
          <a:p>
            <a:r>
              <a:rPr lang="ru-RU" dirty="0"/>
              <a:t>Блок внутри себя включает 2 основных компонента: </a:t>
            </a:r>
            <a:r>
              <a:rPr lang="en" b="1" dirty="0" err="1"/>
              <a:t>CSPLayer</a:t>
            </a:r>
            <a:r>
              <a:rPr lang="en" dirty="0"/>
              <a:t> </a:t>
            </a:r>
            <a:r>
              <a:rPr lang="ru-RU" dirty="0"/>
              <a:t>и </a:t>
            </a:r>
            <a:r>
              <a:rPr lang="en" b="1" dirty="0"/>
              <a:t>Image-Pooling Attention</a:t>
            </a:r>
            <a:r>
              <a:rPr lang="en" dirty="0"/>
              <a:t>. </a:t>
            </a:r>
            <a:r>
              <a:rPr lang="ru-RU" dirty="0"/>
              <a:t>Говоря обывательским языком, первый пытается добавить языковую информацию в элементы изображения, а второй наоборот, заложить информацию с изображения в текстовые </a:t>
            </a:r>
            <a:r>
              <a:rPr lang="ru-RU" dirty="0" err="1"/>
              <a:t>эмбеддинги</a:t>
            </a:r>
            <a:r>
              <a:rPr lang="ru-RU" dirty="0"/>
              <a:t>:</a:t>
            </a:r>
            <a:endParaRPr lang="en-US" dirty="0"/>
          </a:p>
          <a:p>
            <a:r>
              <a:rPr lang="ru-RU" dirty="0"/>
              <a:t>После </a:t>
            </a:r>
            <a:r>
              <a:rPr lang="en" dirty="0" err="1"/>
              <a:t>RepVL</a:t>
            </a:r>
            <a:r>
              <a:rPr lang="en" dirty="0"/>
              <a:t>-PAN </a:t>
            </a:r>
            <a:r>
              <a:rPr lang="ru-RU" dirty="0"/>
              <a:t>следуют блоки </a:t>
            </a:r>
            <a:r>
              <a:rPr lang="en" b="1" dirty="0"/>
              <a:t>Box Head </a:t>
            </a:r>
            <a:r>
              <a:rPr lang="ru-RU" dirty="0"/>
              <a:t>и </a:t>
            </a:r>
            <a:r>
              <a:rPr lang="en" b="1" dirty="0"/>
              <a:t>Text Contrastive Head</a:t>
            </a:r>
            <a:r>
              <a:rPr lang="en" dirty="0"/>
              <a:t>. </a:t>
            </a:r>
            <a:r>
              <a:rPr lang="ru-RU" dirty="0"/>
              <a:t>Если первый, очевидно, предсказывает ограничительные рамки объектов, то второй их </a:t>
            </a:r>
            <a:r>
              <a:rPr lang="ru-RU" dirty="0" err="1"/>
              <a:t>эмбеддинги</a:t>
            </a:r>
            <a:r>
              <a:rPr lang="ru-RU" dirty="0"/>
              <a:t> (на основании близости объект-текст).</a:t>
            </a:r>
          </a:p>
          <a:p>
            <a:r>
              <a:rPr lang="ru-RU" dirty="0"/>
              <a:t>Таким образом, в конце </a:t>
            </a:r>
            <a:r>
              <a:rPr lang="ru-RU" dirty="0" err="1"/>
              <a:t>пайплайна</a:t>
            </a:r>
            <a:r>
              <a:rPr lang="ru-RU" dirty="0"/>
              <a:t> мы имеем ограничительные рамки и </a:t>
            </a:r>
            <a:r>
              <a:rPr lang="ru-RU" dirty="0" err="1"/>
              <a:t>эмбеддинги</a:t>
            </a:r>
            <a:r>
              <a:rPr lang="ru-RU" dirty="0"/>
              <a:t> объектов на изображении, а также векторы текстов классов, которые хотим обнаружить. С помощью своего рода мэтчинга, сравнивая попарные близости полученных векторов в рамках боксов, на выходе получим список найденных классов с соответствующими вероятностями (при заданном пороге близости).</a:t>
            </a:r>
          </a:p>
          <a:p>
            <a:r>
              <a:rPr lang="ru-RU" dirty="0"/>
              <a:t>В первом приближении это все про саму модель! Для того, чтобы не усложнять изложения обзора, я не стал приводить формул и строгих математических выкладок. Желающих разобраться во всех деталях и тонкостях я отправляю к прочтению оригинальной статьи. Там же можно ознакомиться с тем, как все это обучается с помощью </a:t>
            </a:r>
            <a:r>
              <a:rPr lang="en" b="1" dirty="0"/>
              <a:t>Region-Text Contrastive Loss, </a:t>
            </a:r>
            <a:r>
              <a:rPr lang="ru-RU" dirty="0"/>
              <a:t>а также найти описание множества экспериментов по дообучению под конкретные задачи на разных датасетах для сравнения с предыдущими решениями.</a:t>
            </a:r>
          </a:p>
          <a:p>
            <a:endParaRPr lang="ru-RU" dirty="0"/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737E-14B5-10C9-EF38-7C98B27F767E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E2F63-AED5-3427-D09F-1810299F3256}"/>
              </a:ext>
            </a:extLst>
          </p:cNvPr>
          <p:cNvSpPr txBox="1"/>
          <p:nvPr/>
        </p:nvSpPr>
        <p:spPr>
          <a:xfrm>
            <a:off x="5107132" y="652087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habr.com</a:t>
            </a:r>
            <a:r>
              <a:rPr lang="ru-RU" sz="1200" dirty="0"/>
              <a:t>/</a:t>
            </a:r>
            <a:r>
              <a:rPr lang="ru-RU" sz="1200" dirty="0" err="1"/>
              <a:t>ru</a:t>
            </a:r>
            <a:r>
              <a:rPr lang="ru-RU" sz="1200" dirty="0"/>
              <a:t>/</a:t>
            </a:r>
            <a:r>
              <a:rPr lang="ru-RU" sz="1200" dirty="0" err="1"/>
              <a:t>articles</a:t>
            </a:r>
            <a:r>
              <a:rPr lang="ru-RU" sz="1200" dirty="0"/>
              <a:t>/791154/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6B5AB4-0A51-8AFA-05A5-E9830498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68" y="1030123"/>
            <a:ext cx="6837889" cy="557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FBCD03-298B-1C2D-B65E-2CB04E30933E}"/>
              </a:ext>
            </a:extLst>
          </p:cNvPr>
          <p:cNvSpPr txBox="1"/>
          <p:nvPr/>
        </p:nvSpPr>
        <p:spPr>
          <a:xfrm>
            <a:off x="1619133" y="6080673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habr.com</a:t>
            </a:r>
            <a:r>
              <a:rPr lang="ru-RU" dirty="0"/>
              <a:t>/</a:t>
            </a:r>
            <a:r>
              <a:rPr lang="ru-RU" dirty="0" err="1"/>
              <a:t>ru</a:t>
            </a:r>
            <a:r>
              <a:rPr lang="ru-RU" dirty="0"/>
              <a:t>/</a:t>
            </a:r>
            <a:r>
              <a:rPr lang="ru-RU" dirty="0" err="1"/>
              <a:t>articles</a:t>
            </a:r>
            <a:r>
              <a:rPr lang="ru-RU" dirty="0"/>
              <a:t>/791154/</a:t>
            </a:r>
          </a:p>
        </p:txBody>
      </p:sp>
    </p:spTree>
    <p:extLst>
      <p:ext uri="{BB962C8B-B14F-4D97-AF65-F5344CB8AC3E}">
        <p14:creationId xmlns:p14="http://schemas.microsoft.com/office/powerpoint/2010/main" val="96070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4ABEEE-3483-5B3F-F61B-4CE397CF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828747-9A2C-0484-DA72-7498AEE12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B91D41-D8A6-C04B-D6F3-F555416C0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b="1" dirty="0">
                <a:solidFill>
                  <a:schemeClr val="bg1"/>
                </a:solidFill>
              </a:rPr>
              <a:t>Vision-Language-Action (VLA)</a:t>
            </a:r>
            <a:r>
              <a:rPr lang="en" sz="2000" dirty="0">
                <a:solidFill>
                  <a:schemeClr val="bg1"/>
                </a:solidFill>
              </a:rPr>
              <a:t> </a:t>
            </a:r>
            <a:r>
              <a:rPr lang="ru-RU" sz="2000" dirty="0">
                <a:solidFill>
                  <a:schemeClr val="bg1"/>
                </a:solidFill>
              </a:rPr>
              <a:t>модели представляют собой новый этап развития робототехники и воплощённого искусственного интеллекта. Они объединяют восприятие, рассуждения и действия в единую систему, позволяют роботам видеть окружающий мир, интерпретировать команды, сформулированные на естественном языке, и выполнять их с учётом контекста. </a:t>
            </a:r>
            <a:r>
              <a:rPr lang="en" sz="2000" dirty="0">
                <a:solidFill>
                  <a:schemeClr val="bg1"/>
                </a:solidFill>
              </a:rPr>
              <a:t>VLA </a:t>
            </a:r>
            <a:r>
              <a:rPr lang="ru-RU" sz="2000" dirty="0">
                <a:solidFill>
                  <a:schemeClr val="bg1"/>
                </a:solidFill>
              </a:rPr>
              <a:t>снижают зависимость от ручного программирования и заранее прописанных сценариев, открывают путь к роботам, способным работать в </a:t>
            </a:r>
            <a:r>
              <a:rPr lang="ru-RU" sz="2000" b="1" dirty="0">
                <a:solidFill>
                  <a:schemeClr val="bg1"/>
                </a:solidFill>
              </a:rPr>
              <a:t>неструктурированных и динамичных средах</a:t>
            </a:r>
            <a:r>
              <a:rPr lang="ru-RU" sz="2000" dirty="0">
                <a:solidFill>
                  <a:schemeClr val="bg1"/>
                </a:solidFill>
              </a:rPr>
              <a:t> — например, на кухне, в мастерской или складе.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На рисунке 4 показана типичная архитектура </a:t>
            </a:r>
            <a:r>
              <a:rPr lang="en" sz="2000" dirty="0">
                <a:solidFill>
                  <a:schemeClr val="bg1"/>
                </a:solidFill>
              </a:rPr>
              <a:t>VLA, </a:t>
            </a:r>
            <a:r>
              <a:rPr lang="ru-RU" sz="2000" dirty="0">
                <a:solidFill>
                  <a:schemeClr val="bg1"/>
                </a:solidFill>
              </a:rPr>
              <a:t>включающая четыре основных компонента: </a:t>
            </a:r>
            <a:r>
              <a:rPr lang="ru-RU" sz="2000" b="1" dirty="0">
                <a:solidFill>
                  <a:schemeClr val="bg1"/>
                </a:solidFill>
              </a:rPr>
              <a:t>визуальный энкодер,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языковую модель,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энкодер состояния робота</a:t>
            </a:r>
            <a:r>
              <a:rPr lang="ru-RU" sz="2000" dirty="0">
                <a:solidFill>
                  <a:schemeClr val="bg1"/>
                </a:solidFill>
              </a:rPr>
              <a:t>, </a:t>
            </a:r>
            <a:r>
              <a:rPr lang="ru-RU" sz="2000" b="1" dirty="0">
                <a:solidFill>
                  <a:schemeClr val="bg1"/>
                </a:solidFill>
              </a:rPr>
              <a:t>декодер действий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12755-2328-6700-ED0C-536077DC7CAF}"/>
              </a:ext>
            </a:extLst>
          </p:cNvPr>
          <p:cNvSpPr txBox="1"/>
          <p:nvPr/>
        </p:nvSpPr>
        <p:spPr>
          <a:xfrm>
            <a:off x="388210" y="6471465"/>
            <a:ext cx="7960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/dl/vision-language-action-vla-kak-ii-uchitsya-videt-ponimat-i-dejstvovat-v-realnom-mire/?</a:t>
            </a:r>
            <a:r>
              <a:rPr lang="en" sz="1200" dirty="0" err="1">
                <a:solidFill>
                  <a:srgbClr val="0563C1"/>
                </a:solidFill>
              </a:rPr>
              <a:t>utm_source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tg&amp;utm_medium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post&amp;utm_campaign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blog-article&amp;utm_content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deepschool&amp;utm_term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vla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3F183109-5227-540C-A5B3-CF156F60D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85" y="3445960"/>
            <a:ext cx="5830957" cy="307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84069CCF-3827-9743-8406-369D6B1A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616945"/>
            <a:ext cx="4510042" cy="185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871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156DE-8010-12F5-B0FE-A42D765D0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02EA1-E738-C59C-6583-D0D6717E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4A82202-DB02-5581-E6E6-9771DB396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dirty="0">
                <a:solidFill>
                  <a:schemeClr val="bg1"/>
                </a:solidFill>
              </a:rPr>
              <a:t>https://</a:t>
            </a:r>
            <a:r>
              <a:rPr lang="en" sz="2000" dirty="0" err="1">
                <a:solidFill>
                  <a:schemeClr val="bg1"/>
                </a:solidFill>
              </a:rPr>
              <a:t>github.com</a:t>
            </a:r>
            <a:r>
              <a:rPr lang="en" sz="2000" dirty="0">
                <a:solidFill>
                  <a:schemeClr val="bg1"/>
                </a:solidFill>
              </a:rPr>
              <a:t>/</a:t>
            </a:r>
            <a:r>
              <a:rPr lang="en" sz="2000" dirty="0" err="1">
                <a:solidFill>
                  <a:schemeClr val="bg1"/>
                </a:solidFill>
              </a:rPr>
              <a:t>gokayfem</a:t>
            </a:r>
            <a:r>
              <a:rPr lang="en" sz="2000" dirty="0">
                <a:solidFill>
                  <a:schemeClr val="bg1"/>
                </a:solidFill>
              </a:rPr>
              <a:t>/awesome-</a:t>
            </a:r>
            <a:r>
              <a:rPr lang="en" sz="2000" dirty="0" err="1">
                <a:solidFill>
                  <a:schemeClr val="bg1"/>
                </a:solidFill>
              </a:rPr>
              <a:t>vlm</a:t>
            </a:r>
            <a:r>
              <a:rPr lang="en" sz="2000" dirty="0">
                <a:solidFill>
                  <a:schemeClr val="bg1"/>
                </a:solidFill>
              </a:rPr>
              <a:t>-architectures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1BE92-6A84-7D24-C591-8342E2EFE08F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aman.ai</a:t>
            </a:r>
            <a:r>
              <a:rPr lang="ru-RU" dirty="0"/>
              <a:t>/</a:t>
            </a:r>
            <a:r>
              <a:rPr lang="ru-RU" dirty="0" err="1"/>
              <a:t>primers</a:t>
            </a:r>
            <a:r>
              <a:rPr lang="ru-RU" dirty="0"/>
              <a:t>/</a:t>
            </a:r>
            <a:r>
              <a:rPr lang="ru-RU" dirty="0" err="1"/>
              <a:t>ai</a:t>
            </a:r>
            <a:r>
              <a:rPr lang="ru-RU" dirty="0"/>
              <a:t>/VLM/</a:t>
            </a:r>
          </a:p>
        </p:txBody>
      </p:sp>
    </p:spTree>
    <p:extLst>
      <p:ext uri="{BB962C8B-B14F-4D97-AF65-F5344CB8AC3E}">
        <p14:creationId xmlns:p14="http://schemas.microsoft.com/office/powerpoint/2010/main" val="1619827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C8C35-A924-408C-8A94-E4B157A6A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17600-AA1F-38A3-67C9-F11B94B6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5EDD30-FEEE-4BEE-821F-962217114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тест на высококачественных данных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3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300" dirty="0">
                <a:solidFill>
                  <a:schemeClr val="bg1"/>
                </a:solidFill>
              </a:rPr>
              <a:t> (</a:t>
            </a:r>
            <a:r>
              <a:rPr lang="en" sz="2300" dirty="0">
                <a:solidFill>
                  <a:schemeClr val="bg1"/>
                </a:solidFill>
              </a:rPr>
              <a:t>Side‑by‑Side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ru-RU" sz="2300" dirty="0">
                <a:solidFill>
                  <a:schemeClr val="bg1"/>
                </a:solidFill>
              </a:rPr>
              <a:t>по критериям (напр. 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Рассуждение, читаемость и </a:t>
            </a:r>
            <a:r>
              <a:rPr lang="ru-RU" sz="2300" dirty="0" err="1">
                <a:solidFill>
                  <a:schemeClr val="bg1"/>
                </a:solidFill>
              </a:rPr>
              <a:t>тд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E5E05-FEA7-802F-58B8-3F8764B4D678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rohitbandaru.github.io</a:t>
            </a:r>
            <a:r>
              <a:rPr lang="en-US" dirty="0">
                <a:solidFill>
                  <a:schemeClr val="bg1"/>
                </a:solidFill>
              </a:rPr>
              <a:t>/blog/Vision-Language-Models/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17C1A-01D9-3F79-0AD4-B14238AA6AB3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0C3E07B4-BCB6-3774-8533-72B4E71B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85" y="3954693"/>
            <a:ext cx="7047488" cy="282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741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7A84A-4BC1-78F7-D187-09A97DED8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F7F8B-81A7-A709-1764-DADC20C6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4860AEE-2B5F-71B9-E9DA-2F5F1F01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>
                <a:solidFill>
                  <a:schemeClr val="bg1"/>
                </a:solidFill>
              </a:rPr>
              <a:t>Qwen2.5-VL </a:t>
            </a:r>
            <a:r>
              <a:rPr lang="ru-RU" dirty="0">
                <a:solidFill>
                  <a:schemeClr val="bg1"/>
                </a:solidFill>
              </a:rPr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>
                <a:solidFill>
                  <a:schemeClr val="bg1"/>
                </a:solidFill>
              </a:rPr>
              <a:t>FPS </a:t>
            </a:r>
            <a:r>
              <a:rPr lang="ru-RU" dirty="0">
                <a:solidFill>
                  <a:schemeClr val="bg1"/>
                </a:solidFill>
              </a:rPr>
              <a:t>в последовательности токенов разной длины. Особенность </a:t>
            </a:r>
            <a:r>
              <a:rPr lang="en" dirty="0">
                <a:solidFill>
                  <a:schemeClr val="bg1"/>
                </a:solidFill>
              </a:rPr>
              <a:t>MRoPE — </a:t>
            </a:r>
            <a:r>
              <a:rPr lang="ru-RU" dirty="0">
                <a:solidFill>
                  <a:schemeClr val="bg1"/>
                </a:solidFill>
              </a:rPr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64CAE-2A8D-0141-5CA7-051F3D6A7AD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/news/884652/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C19E6AD1-D5C7-326B-5A03-8A74746E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90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Базисная модель (</a:t>
            </a:r>
            <a:r>
              <a:rPr lang="en" sz="4800" dirty="0" err="1">
                <a:solidFill>
                  <a:schemeClr val="bg1"/>
                </a:solidFill>
              </a:rPr>
              <a:t>foun</a:t>
            </a:r>
            <a:r>
              <a:rPr lang="en-US" sz="4800" dirty="0">
                <a:solidFill>
                  <a:schemeClr val="bg1"/>
                </a:solidFill>
              </a:rPr>
              <a:t>d</a:t>
            </a:r>
            <a:r>
              <a:rPr lang="en" sz="4800" dirty="0" err="1">
                <a:solidFill>
                  <a:schemeClr val="bg1"/>
                </a:solidFill>
              </a:rPr>
              <a:t>ation</a:t>
            </a:r>
            <a:r>
              <a:rPr lang="en" sz="4800" dirty="0">
                <a:solidFill>
                  <a:schemeClr val="bg1"/>
                </a:solidFill>
              </a:rPr>
              <a:t> model</a:t>
            </a:r>
            <a:r>
              <a:rPr lang="ru-RU" sz="4800" dirty="0">
                <a:solidFill>
                  <a:schemeClr val="bg1"/>
                </a:solidFill>
              </a:rPr>
              <a:t>, </a:t>
            </a:r>
            <a:r>
              <a:rPr lang="en-US" sz="4800" dirty="0">
                <a:solidFill>
                  <a:schemeClr val="bg1"/>
                </a:solidFill>
              </a:rPr>
              <a:t>FM</a:t>
            </a:r>
            <a:r>
              <a:rPr lang="en" sz="4800" dirty="0">
                <a:solidFill>
                  <a:schemeClr val="bg1"/>
                </a:solidFill>
              </a:rPr>
              <a:t>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474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Базисная модель (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foun</a:t>
            </a:r>
            <a:r>
              <a:rPr lang="en-US" sz="2800" dirty="0">
                <a:solidFill>
                  <a:schemeClr val="bg1"/>
                </a:solidFill>
              </a:rPr>
              <a:t>d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ation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 model</a:t>
            </a:r>
            <a:r>
              <a:rPr lang="ru-RU" sz="2800" dirty="0">
                <a:solidFill>
                  <a:schemeClr val="bg1"/>
                </a:solidFill>
              </a:rPr>
              <a:t>, </a:t>
            </a: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)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- это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Модель </a:t>
            </a:r>
            <a:r>
              <a:rPr lang="ru-RU" sz="2800" dirty="0" err="1">
                <a:solidFill>
                  <a:schemeClr val="bg1"/>
                </a:solidFill>
              </a:rPr>
              <a:t>предобученная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на огромных наборах данных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(</a:t>
            </a:r>
            <a:r>
              <a:rPr lang="en" sz="2400" dirty="0">
                <a:solidFill>
                  <a:schemeClr val="bg1"/>
                </a:solidFill>
              </a:rPr>
              <a:t>large X model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" sz="2400" dirty="0">
                <a:solidFill>
                  <a:schemeClr val="bg1"/>
                </a:solidFill>
              </a:rPr>
              <a:t>LxM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).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Как правило </a:t>
            </a:r>
            <a:r>
              <a:rPr lang="ru-RU" sz="2800" dirty="0" err="1">
                <a:solidFill>
                  <a:schemeClr val="bg1"/>
                </a:solidFill>
              </a:rPr>
              <a:t>предобучение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" sz="2800" dirty="0">
                <a:solidFill>
                  <a:schemeClr val="bg1"/>
                </a:solidFill>
              </a:rPr>
              <a:t>self-supervision</a:t>
            </a:r>
            <a:r>
              <a:rPr lang="ru-RU" sz="2800" dirty="0">
                <a:solidFill>
                  <a:schemeClr val="bg1"/>
                </a:solidFill>
              </a:rPr>
              <a:t> (</a:t>
            </a:r>
            <a:r>
              <a:rPr lang="en-US" sz="2800" dirty="0">
                <a:solidFill>
                  <a:schemeClr val="bg1"/>
                </a:solidFill>
              </a:rPr>
              <a:t>SSL)</a:t>
            </a:r>
            <a:r>
              <a:rPr lang="en" sz="2800" dirty="0">
                <a:solidFill>
                  <a:schemeClr val="bg1"/>
                </a:solidFill>
              </a:rPr>
              <a:t> at scale</a:t>
            </a:r>
            <a:r>
              <a:rPr lang="ru-RU" sz="28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Это позволяет 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FM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освоить некоторые общие закономерности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 –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обобщить не только задачи но между задачами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можно применять в широком круге задач с небольшими затратами на дообучение или без дообучения (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zero-shot learning)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. </a:t>
            </a:r>
            <a:endParaRPr lang="en-US" sz="2800" b="0" i="0" dirty="0">
              <a:solidFill>
                <a:schemeClr val="bg1"/>
              </a:solidFill>
              <a:effectLst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Модели могут быть также мультимодальными</a:t>
            </a:r>
            <a:r>
              <a:rPr lang="en-US" sz="2800" dirty="0">
                <a:solidFill>
                  <a:schemeClr val="bg1"/>
                </a:solidFill>
              </a:rPr>
              <a:t/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 (например </a:t>
            </a:r>
            <a:r>
              <a:rPr lang="en-US" sz="2800" dirty="0">
                <a:solidFill>
                  <a:schemeClr val="bg1"/>
                </a:solidFill>
              </a:rPr>
              <a:t>image-text)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en.wikipedia.org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wiki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Foundation_model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2AD201-5310-988E-6789-09B58B1DA699}"/>
              </a:ext>
            </a:extLst>
          </p:cNvPr>
          <p:cNvSpPr txBox="1"/>
          <p:nvPr/>
        </p:nvSpPr>
        <p:spPr>
          <a:xfrm>
            <a:off x="2359958" y="5718474"/>
            <a:ext cx="8487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См. коллекцию базисных моделей для комп. Зрения </a:t>
            </a:r>
            <a:r>
              <a:rPr lang="en-US" sz="1800" b="1" dirty="0">
                <a:solidFill>
                  <a:schemeClr val="bg1"/>
                </a:solidFill>
              </a:rPr>
              <a:t>https://</a:t>
            </a:r>
            <a:r>
              <a:rPr lang="en-US" sz="1800" b="1" dirty="0" err="1">
                <a:solidFill>
                  <a:schemeClr val="bg1"/>
                </a:solidFill>
              </a:rPr>
              <a:t>huggingface.co</a:t>
            </a:r>
            <a:r>
              <a:rPr lang="en-US" sz="1800" b="1" dirty="0">
                <a:solidFill>
                  <a:schemeClr val="bg1"/>
                </a:solidFill>
              </a:rPr>
              <a:t>/collections/</a:t>
            </a:r>
            <a:r>
              <a:rPr lang="en-US" sz="1800" b="1" dirty="0" err="1">
                <a:solidFill>
                  <a:schemeClr val="bg1"/>
                </a:solidFill>
              </a:rPr>
              <a:t>merve</a:t>
            </a:r>
            <a:r>
              <a:rPr lang="en-US" sz="1800" b="1" dirty="0">
                <a:solidFill>
                  <a:schemeClr val="bg1"/>
                </a:solidFill>
              </a:rPr>
              <a:t>/foundation-models-for-vision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90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81D7D0-5FB3-6DC3-4793-ADEC7023F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FF1D3-2D6B-2E8F-3C57-4D520613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8E4CD9-330F-1025-0CC7-1B365FEC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 err="1"/>
              <a:t>refixLM</a:t>
            </a:r>
            <a:r>
              <a:rPr lang="en" dirty="0"/>
              <a:t> is a Natural Language Processing (NLP) technique used for training models. It starts with part of a sentence (a prefix) and learns to predict the next word. In Vision-Language Models, </a:t>
            </a:r>
            <a:r>
              <a:rPr lang="en" dirty="0" err="1"/>
              <a:t>PrefixLM</a:t>
            </a:r>
            <a:r>
              <a:rPr lang="en" dirty="0"/>
              <a:t> helps the model predict the next words based on an image and a given piece of text. It uses a Vision Transformer (</a:t>
            </a:r>
            <a:r>
              <a:rPr lang="en" dirty="0" err="1"/>
              <a:t>ViT</a:t>
            </a:r>
            <a:r>
              <a:rPr lang="en" dirty="0"/>
              <a:t>), which breaks an image into small patches, each representing a part of the image, and processes 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C2769-D9AF-36C0-D980-3B8CCEC3A365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1746" name="Picture 2" descr="__wf_reserved_inherit">
            <a:extLst>
              <a:ext uri="{FF2B5EF4-FFF2-40B4-BE49-F238E27FC236}">
                <a16:creationId xmlns:a16="http://schemas.microsoft.com/office/drawing/2014/main" id="{7D0B4854-0599-7CDF-18A1-30168B3F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130" y="3032110"/>
            <a:ext cx="6824870" cy="3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42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458D5-254D-E778-8413-B98AAC03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2E2F1-5D1D-CC58-11CB-C45EE890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D3587C9-3014-8E87-5912-DCF08F1EC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/>
              <a:t>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51B3A-7108-3E83-1286-A540812E0237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7CBA3-7B48-DCD3-1CF2-448521ABA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3451"/>
            <a:ext cx="12192000" cy="25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18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6EF79-CECF-F2E7-9BD4-6D8ED24E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F0EA8-D630-AAA6-8B93-E9736D86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1F8E04-6B86-DF25-864A-D9980EBF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/>
              <a:t>Qwen2.5-VL </a:t>
            </a:r>
            <a:r>
              <a:rPr lang="ru-RU" dirty="0"/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/>
              <a:t>FPS </a:t>
            </a:r>
            <a:r>
              <a:rPr lang="ru-RU" dirty="0"/>
              <a:t>в последовательности токенов разной длины. Особенность </a:t>
            </a:r>
            <a:r>
              <a:rPr lang="en" dirty="0"/>
              <a:t>MRoPE — </a:t>
            </a:r>
            <a:r>
              <a:rPr lang="ru-RU" dirty="0"/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BA547-49EC-F4C2-1476-FA08057C7584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EFEB3959-B9FF-058D-9ED4-896F6532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Picture 2">
            <a:extLst>
              <a:ext uri="{FF2B5EF4-FFF2-40B4-BE49-F238E27FC236}">
                <a16:creationId xmlns:a16="http://schemas.microsoft.com/office/drawing/2014/main" id="{584FA9EE-A262-D0F6-E07C-7FCF93651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81" y="3127512"/>
            <a:ext cx="6078200" cy="33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38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FB1F4-3755-F8AC-9D53-9963CDC3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86DF6-7090-0312-0542-F21A040C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</a:t>
            </a:r>
            <a:r>
              <a:rPr lang="en-US" sz="4800" b="1" dirty="0">
                <a:solidFill>
                  <a:schemeClr val="bg1"/>
                </a:solidFill>
              </a:rPr>
              <a:t>Sig</a:t>
            </a:r>
            <a:r>
              <a:rPr lang="en" sz="4800" b="1" dirty="0">
                <a:solidFill>
                  <a:schemeClr val="bg1"/>
                </a:solidFill>
              </a:rPr>
              <a:t>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B1E1C01-64BA-68A0-D9CA-B4874C37E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</a:t>
            </a:r>
            <a:r>
              <a:rPr lang="en" dirty="0" err="1">
                <a:solidFill>
                  <a:schemeClr val="bg1"/>
                </a:solidFill>
              </a:rPr>
              <a:t>SigLIP</a:t>
            </a:r>
            <a:r>
              <a:rPr lang="en" dirty="0">
                <a:solidFill>
                  <a:schemeClr val="bg1"/>
                </a:solidFill>
              </a:rPr>
              <a:t> — </a:t>
            </a:r>
            <a:r>
              <a:rPr lang="ru-RU" dirty="0">
                <a:solidFill>
                  <a:schemeClr val="bg1"/>
                </a:solidFill>
              </a:rPr>
              <a:t>упростить распределённое обучение на очень больших </a:t>
            </a:r>
            <a:r>
              <a:rPr lang="ru-RU" dirty="0" err="1">
                <a:solidFill>
                  <a:schemeClr val="bg1"/>
                </a:solidFill>
              </a:rPr>
              <a:t>батчах</a:t>
            </a:r>
            <a:r>
              <a:rPr lang="ru-RU" dirty="0">
                <a:solidFill>
                  <a:schemeClr val="bg1"/>
                </a:solidFill>
              </a:rPr>
              <a:t>, сохранив при этом качество </a:t>
            </a:r>
            <a:r>
              <a:rPr lang="ru-RU" dirty="0" err="1">
                <a:solidFill>
                  <a:schemeClr val="bg1"/>
                </a:solidFill>
              </a:rPr>
              <a:t>эмбеддингов</a:t>
            </a:r>
            <a:r>
              <a:rPr lang="ru-RU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этого заменяется 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 (multiclass)</a:t>
            </a:r>
            <a:r>
              <a:rPr lang="ru-RU" dirty="0">
                <a:solidFill>
                  <a:schemeClr val="bg1"/>
                </a:solidFill>
              </a:rPr>
              <a:t> на</a:t>
            </a:r>
            <a:r>
              <a:rPr lang="en-US" dirty="0">
                <a:solidFill>
                  <a:schemeClr val="bg1"/>
                </a:solidFill>
              </a:rPr>
              <a:t> sigmoid (</a:t>
            </a:r>
            <a:r>
              <a:rPr lang="ru-RU" dirty="0" err="1">
                <a:solidFill>
                  <a:schemeClr val="bg1"/>
                </a:solidFill>
              </a:rPr>
              <a:t>мультилейюл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622A6-A71A-45E1-63B3-A22383E33E8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33CC290-38C6-0C86-D8C7-64AB93EE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5" y="2168780"/>
            <a:ext cx="9228881" cy="42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51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08C58-8FE6-B797-3FEA-8A81C8B7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E8A1E-1C36-3C91-064B-63DB5145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C4AD46-1105-136F-A73A-5A39F4E0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B23CE-8FB5-14C1-5EF0-F5565C66629E}"/>
              </a:ext>
            </a:extLst>
          </p:cNvPr>
          <p:cNvSpPr txBox="1"/>
          <p:nvPr/>
        </p:nvSpPr>
        <p:spPr>
          <a:xfrm>
            <a:off x="3528070" y="6362010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https://</a:t>
            </a:r>
            <a:r>
              <a:rPr lang="en" dirty="0" err="1">
                <a:solidFill>
                  <a:schemeClr val="bg1"/>
                </a:solidFill>
              </a:rPr>
              <a:t>lilianweng.github.io</a:t>
            </a:r>
            <a:r>
              <a:rPr lang="en">
                <a:solidFill>
                  <a:schemeClr val="bg1"/>
                </a:solidFill>
              </a:rPr>
              <a:t>/posts/2021-07-11-diffusion-models/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 descr="What are Diffusion Models? | Lil'Log">
            <a:extLst>
              <a:ext uri="{FF2B5EF4-FFF2-40B4-BE49-F238E27FC236}">
                <a16:creationId xmlns:a16="http://schemas.microsoft.com/office/drawing/2014/main" id="{74BFAA3F-EFBB-1A20-A7FB-58885666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10" y="1825625"/>
            <a:ext cx="6293326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6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211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8227" y="1253331"/>
            <a:ext cx="11507907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Среди порождающих подходов следует выделить два: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Вариационные </a:t>
            </a:r>
            <a:r>
              <a:rPr lang="ru-RU" dirty="0" err="1">
                <a:solidFill>
                  <a:schemeClr val="bg1"/>
                </a:solidFill>
              </a:rPr>
              <a:t>автоэнкодеры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i="1" dirty="0" err="1">
                <a:solidFill>
                  <a:schemeClr val="bg1"/>
                </a:solidFill>
              </a:rPr>
              <a:t>Variational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ru-RU" i="1" dirty="0" err="1">
                <a:solidFill>
                  <a:schemeClr val="bg1"/>
                </a:solidFill>
              </a:rPr>
              <a:t>Autoencoders</a:t>
            </a:r>
            <a:r>
              <a:rPr lang="en-US" i="1" dirty="0">
                <a:solidFill>
                  <a:schemeClr val="bg1"/>
                </a:solidFill>
              </a:rPr>
              <a:t>,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VAE)</a:t>
            </a:r>
          </a:p>
          <a:p>
            <a:pPr lvl="1"/>
            <a:r>
              <a:rPr lang="ru-RU" i="1" dirty="0" err="1">
                <a:solidFill>
                  <a:schemeClr val="bg1"/>
                </a:solidFill>
              </a:rPr>
              <a:t>Генеративно</a:t>
            </a:r>
            <a:r>
              <a:rPr lang="ru-RU" i="1" dirty="0">
                <a:solidFill>
                  <a:schemeClr val="bg1"/>
                </a:solidFill>
              </a:rPr>
              <a:t>-состязательные сети </a:t>
            </a:r>
            <a:r>
              <a:rPr lang="en-US" i="1" dirty="0">
                <a:solidFill>
                  <a:schemeClr val="bg1"/>
                </a:solidFill>
              </a:rPr>
              <a:t>(Generative-Adversarial Network, GAN)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Подходы могут комбинироваться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Сегодня есть также ряд альтернативных подходов, например, деформационный или основанных на </a:t>
            </a:r>
            <a:r>
              <a:rPr lang="en-US" i="1" dirty="0">
                <a:solidFill>
                  <a:schemeClr val="bg1"/>
                </a:solidFill>
              </a:rPr>
              <a:t>zero-short learning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21E2EE5-1760-3D3D-FB24-E8EEF29C6E72}"/>
              </a:ext>
            </a:extLst>
          </p:cNvPr>
          <p:cNvGrpSpPr/>
          <p:nvPr/>
        </p:nvGrpSpPr>
        <p:grpSpPr>
          <a:xfrm>
            <a:off x="798418" y="3614675"/>
            <a:ext cx="10515600" cy="3031724"/>
            <a:chOff x="390560" y="3429000"/>
            <a:chExt cx="10963241" cy="3160116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84C2DBE-3102-1621-532C-CA25451637E0}"/>
                </a:ext>
              </a:extLst>
            </p:cNvPr>
            <p:cNvSpPr/>
            <p:nvPr/>
          </p:nvSpPr>
          <p:spPr>
            <a:xfrm>
              <a:off x="390561" y="3429000"/>
              <a:ext cx="10963240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560" y="4138103"/>
              <a:ext cx="5705440" cy="2451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429000"/>
              <a:ext cx="5182263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7" name="Прямоугольник 6"/>
          <p:cNvSpPr/>
          <p:nvPr/>
        </p:nvSpPr>
        <p:spPr>
          <a:xfrm>
            <a:off x="798418" y="1604734"/>
            <a:ext cx="9901096" cy="8783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368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5029" y="274638"/>
            <a:ext cx="10290628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629" y="1268760"/>
            <a:ext cx="11717000" cy="5400600"/>
          </a:xfrm>
        </p:spPr>
        <p:txBody>
          <a:bodyPr>
            <a:normAutofit/>
          </a:bodyPr>
          <a:lstStyle/>
          <a:p>
            <a:r>
              <a:rPr lang="ru-RU" sz="2200" b="1" i="1" dirty="0">
                <a:solidFill>
                  <a:schemeClr val="bg1"/>
                </a:solidFill>
              </a:rPr>
              <a:t>Вариационные </a:t>
            </a:r>
            <a:r>
              <a:rPr lang="ru-RU" sz="2200" b="1" i="1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 (</a:t>
            </a:r>
            <a:r>
              <a:rPr lang="ru-RU" sz="2200" i="1" dirty="0" err="1">
                <a:solidFill>
                  <a:schemeClr val="bg1"/>
                </a:solidFill>
              </a:rPr>
              <a:t>Variational</a:t>
            </a:r>
            <a:r>
              <a:rPr lang="ru-RU" sz="2200" i="1" dirty="0">
                <a:solidFill>
                  <a:schemeClr val="bg1"/>
                </a:solidFill>
              </a:rPr>
              <a:t> </a:t>
            </a:r>
            <a:r>
              <a:rPr lang="ru-RU" sz="2200" i="1" dirty="0" err="1">
                <a:solidFill>
                  <a:schemeClr val="bg1"/>
                </a:solidFill>
              </a:rPr>
              <a:t>Autoencoders</a:t>
            </a:r>
            <a:r>
              <a:rPr lang="ru-RU" sz="2200" dirty="0">
                <a:solidFill>
                  <a:schemeClr val="bg1"/>
                </a:solidFill>
              </a:rPr>
              <a:t>) — это </a:t>
            </a:r>
            <a:r>
              <a:rPr lang="ru-RU" sz="2200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, которые учатся отображать объекты в непрерывное скрытое пространство и,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затем, воссоздавать их из него.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Суть </a:t>
            </a:r>
            <a:r>
              <a:rPr lang="en-US" sz="2200" dirty="0">
                <a:solidFill>
                  <a:schemeClr val="bg1"/>
                </a:solidFill>
              </a:rPr>
              <a:t>VAE</a:t>
            </a:r>
            <a:r>
              <a:rPr lang="ru-RU" sz="2200" dirty="0">
                <a:solidFill>
                  <a:schemeClr val="bg1"/>
                </a:solidFill>
              </a:rPr>
              <a:t> в кодировании информации в виде нормального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распределения с параметрами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мат. ожидания и дисперсии, отображающими распределение каждого входного класса.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Но не классы как таковые.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Такое распределение называется скрытым пространством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Скрытое пространство имеет меньшую размерность, чем основное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Суть вариационного декодера в формировании из скрытого пространства выходного изображения при помощи обученных весов.</a:t>
            </a:r>
          </a:p>
          <a:p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59" y="4615777"/>
            <a:ext cx="4347716" cy="1867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97628" y="1303365"/>
            <a:ext cx="11627201" cy="167783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616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26457" y="1033265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Модель обучающаяся порождать по средствам итеративных сравнения своих результатов в тренировочными примерами.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генератор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generator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G</a:t>
            </a:r>
            <a:r>
              <a:rPr lang="ru-RU" sz="2400" b="1" dirty="0">
                <a:solidFill>
                  <a:schemeClr val="bg1"/>
                </a:solidFill>
              </a:rPr>
              <a:t>)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ru-RU" sz="2400" dirty="0">
                <a:solidFill>
                  <a:schemeClr val="bg1"/>
                </a:solidFill>
              </a:rPr>
              <a:t>порождает объекты в пространстве данных,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дискриминатор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discriminator</a:t>
            </a:r>
            <a:r>
              <a:rPr lang="ru-RU" sz="2400" b="1" dirty="0">
                <a:solidFill>
                  <a:schemeClr val="bg1"/>
                </a:solidFill>
              </a:rPr>
              <a:t>;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D</a:t>
            </a:r>
            <a:r>
              <a:rPr lang="ru-RU" sz="2400" b="1" dirty="0">
                <a:solidFill>
                  <a:schemeClr val="bg1"/>
                </a:solidFill>
              </a:rPr>
              <a:t>), </a:t>
            </a:r>
            <a:r>
              <a:rPr lang="ru-RU" sz="2400" dirty="0">
                <a:solidFill>
                  <a:schemeClr val="bg1"/>
                </a:solidFill>
              </a:rPr>
              <a:t>учится отличать порожденные генератором объекты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от настоящих примеров из обучающей выборки.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080" y="3777925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564800" y="1833204"/>
            <a:ext cx="10869474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480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цель дискриминатора </a:t>
            </a:r>
            <a:r>
              <a:rPr lang="ru-RU" sz="2400" dirty="0">
                <a:solidFill>
                  <a:schemeClr val="bg1"/>
                </a:solidFill>
              </a:rPr>
              <a:t>—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 заданному примеру, выглядящему как элемент пространства данных, решить, был ли он «настоящим» или был порожден генератором;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цель генератора </a:t>
            </a:r>
            <a:r>
              <a:rPr lang="ru-RU" sz="2400" dirty="0">
                <a:solidFill>
                  <a:schemeClr val="bg1"/>
                </a:solidFill>
              </a:rPr>
              <a:t>— «обмануть» дискриминатор, сделать так, что дискриминатор не сможет различить распределение данных и распределение,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которое порождает генератор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обучение </a:t>
            </a:r>
            <a:r>
              <a:rPr lang="en-US" sz="2400" dirty="0">
                <a:solidFill>
                  <a:schemeClr val="bg1"/>
                </a:solidFill>
              </a:rPr>
              <a:t>GAN </a:t>
            </a:r>
            <a:r>
              <a:rPr lang="ru-RU" sz="2400" dirty="0">
                <a:solidFill>
                  <a:schemeClr val="bg1"/>
                </a:solidFill>
              </a:rPr>
              <a:t>представляет собой минимаксную задачу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Минимизация ошибки генератора при максимизации вероятности найти ошибку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со стороны дискриминатора. </a:t>
            </a:r>
            <a:endParaRPr lang="en-US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67" y="4145394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138450" y="3009323"/>
            <a:ext cx="11586380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8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460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186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 err="1">
                <a:solidFill>
                  <a:schemeClr val="bg1"/>
                </a:solidFill>
              </a:rPr>
              <a:t>Self-Supervised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Learning</a:t>
            </a:r>
            <a:r>
              <a:rPr lang="ru-RU" sz="2400" dirty="0">
                <a:solidFill>
                  <a:schemeClr val="bg1"/>
                </a:solidFill>
              </a:rPr>
              <a:t> (или </a:t>
            </a:r>
            <a:r>
              <a:rPr lang="ru-RU" sz="2400" dirty="0" err="1">
                <a:solidFill>
                  <a:schemeClr val="bg1"/>
                </a:solidFill>
              </a:rPr>
              <a:t>unsupervised</a:t>
            </a:r>
            <a:r>
              <a:rPr lang="ru-RU" sz="2400" dirty="0">
                <a:solidFill>
                  <a:schemeClr val="bg1"/>
                </a:solidFill>
              </a:rPr>
              <a:t>) - режим обучения моделей, при котором задача обучения формируется исходя из внутренней структуры самих объектов, либо из базовых знаний об объектах. 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	не требуется размета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https://habr.com/ru/articles/704710/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Instance discrimination metho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1" y="3309702"/>
            <a:ext cx="4384675" cy="246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515099" y="6551478"/>
            <a:ext cx="4953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https://encord.com/blog/self-supervised-learning/</a:t>
            </a:r>
          </a:p>
        </p:txBody>
      </p:sp>
      <p:pic>
        <p:nvPicPr>
          <p:cNvPr id="1028" name="Picture 4" descr="relative position prediction pretext ta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7" y="3590506"/>
            <a:ext cx="3964098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19099" y="624303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  <p:pic>
        <p:nvPicPr>
          <p:cNvPr id="10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800" y="3143575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919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163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https://rohitbandaru.github.io/blog/Vision-Language-Models/</a:t>
            </a:r>
            <a:endParaRPr lang="ru-RU" dirty="0"/>
          </a:p>
          <a:p>
            <a:r>
              <a:rPr lang="en-US" dirty="0">
                <a:hlinkClick r:id="rId2"/>
              </a:rPr>
              <a:t>https://rohitbandaru.github.io/blog/Vision-Language-Models/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8148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</p:spPr>
            <p:txBody>
              <a:bodyPr>
                <a:noAutofit/>
              </a:bodyPr>
              <a:lstStyle/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условное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);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Модель обучения с учителем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200" dirty="0">
                    <a:solidFill>
                      <a:schemeClr val="bg1"/>
                    </a:solidFill>
                  </a:rPr>
                  <a:t>)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совместное распределение дает больше информации, его можно использовать, например, для порождения новых данных.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могут быть задачи как с учителем, так и без учителя, </a:t>
                </a:r>
              </a:p>
              <a:p>
                <a:pPr marL="990600" lvl="2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200" dirty="0">
                    <a:solidFill>
                      <a:schemeClr val="bg1"/>
                    </a:solidFill>
                  </a:rPr>
                  <a:t>когда меток нет, но есть сами данные и  нужно смоделировать их распределение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1447800" lvl="3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000" dirty="0">
                    <a:solidFill>
                      <a:schemeClr val="bg1"/>
                    </a:solidFill>
                  </a:rPr>
                  <a:t>То есть каждому семплу смоделированных данных соответствует какой то результат с вероятностью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  <a:blipFill>
                <a:blip r:embed="rId2"/>
                <a:stretch>
                  <a:fillRect l="-534" t="-1378" r="-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68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Использование порождающих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6915" y="1595972"/>
            <a:ext cx="11005186" cy="4710823"/>
          </a:xfrm>
        </p:spPr>
        <p:txBody>
          <a:bodyPr/>
          <a:lstStyle/>
          <a:p>
            <a:r>
              <a:rPr lang="ru-RU" sz="2200" b="1" dirty="0">
                <a:solidFill>
                  <a:schemeClr val="bg1"/>
                </a:solidFill>
              </a:rPr>
              <a:t>Генерация новых изображений.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Исследование и интерпретирование нейронных сетей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позволяют проверить, насколько хорошо понято распределение данных;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semi-supervised learning </a:t>
            </a:r>
            <a:r>
              <a:rPr lang="ru-RU" sz="2200" b="1" dirty="0">
                <a:solidFill>
                  <a:schemeClr val="bg1"/>
                </a:solidFill>
              </a:rPr>
              <a:t> - сети могут обучаться с недостатком данных и без разметки;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Оценка начального распределяя p(x)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Обучение </a:t>
            </a:r>
            <a:r>
              <a:rPr lang="ru-RU" sz="2200" b="1" dirty="0" err="1">
                <a:solidFill>
                  <a:schemeClr val="bg1"/>
                </a:solidFill>
              </a:rPr>
              <a:t>мультимодальным</a:t>
            </a:r>
            <a:r>
              <a:rPr lang="ru-RU" sz="2200" b="1" dirty="0">
                <a:solidFill>
                  <a:schemeClr val="bg1"/>
                </a:solidFill>
              </a:rPr>
              <a:t> выходам, </a:t>
            </a:r>
            <a:r>
              <a:rPr lang="ru-RU" sz="2200" dirty="0">
                <a:solidFill>
                  <a:schemeClr val="bg1"/>
                </a:solidFill>
              </a:rPr>
              <a:t>когда есть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несколько правильных ответов;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например, задача предсказания следующего кадра в видеоролике, когда несколько действий имеют одинаковую вероятность.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служить моделями окружающего мира в обучении с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ru-RU" sz="2200" b="1" dirty="0">
                <a:solidFill>
                  <a:schemeClr val="bg1"/>
                </a:solidFill>
              </a:rPr>
              <a:t>подкреплением.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использоваться для генерации данных как таковых.</a:t>
            </a:r>
            <a:endParaRPr lang="en-US" sz="22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60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553371" cy="49006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GAN</a:t>
            </a:r>
            <a:r>
              <a:rPr lang="ru-RU" sz="4800" b="1" dirty="0">
                <a:solidFill>
                  <a:schemeClr val="bg1"/>
                </a:solidFill>
              </a:rPr>
              <a:t>. Обучение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(a)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разные, но дискриминатор неуверенно отличает их,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(b) дискриминатор после k шагов обучения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отличает увереннее,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(с) генератор </a:t>
                </a:r>
                <a:r>
                  <a:rPr lang="en-US" sz="2200" dirty="0">
                    <a:solidFill>
                      <a:schemeClr val="bg1"/>
                    </a:solidFill>
                  </a:rPr>
                  <a:t>G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обучается, то есть подвигает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ближе к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(d) в результате повторений шагов (а), (b), (с) 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совпало с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 и дискриминатор не способен отличать одно от другого: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=1/2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. </a:t>
                </a:r>
              </a:p>
              <a:p>
                <a:r>
                  <a:rPr lang="ru-RU" sz="1900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Обозначения: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черная точечная кривая — настоящее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 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зеленая — распределение генератора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2200" b="1" u="sng" dirty="0">
                    <a:solidFill>
                      <a:schemeClr val="bg1"/>
                    </a:solidFill>
                  </a:rPr>
                  <a:t>синяя — распределение вероятности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1" u="sng" dirty="0">
                    <a:solidFill>
                      <a:schemeClr val="bg1"/>
                    </a:solidFill>
                  </a:rPr>
                  <a:t> дискриминатора предсказать класс реального объекта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𝑫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𝑿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200" b="1" u="sng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нижняя и верхняя прямые — множество всех </a:t>
                </a:r>
                <a:r>
                  <a:rPr lang="en-US" sz="1800" dirty="0">
                    <a:solidFill>
                      <a:schemeClr val="bg1"/>
                    </a:solidFill>
                  </a:rPr>
                  <a:t> Z</a:t>
                </a:r>
                <a:r>
                  <a:rPr lang="ru-RU" sz="1800" dirty="0">
                    <a:solidFill>
                      <a:schemeClr val="bg1"/>
                    </a:solidFill>
                  </a:rPr>
                  <a:t> и множество всех</a:t>
                </a:r>
                <a:r>
                  <a:rPr lang="en-US" sz="1800" dirty="0">
                    <a:solidFill>
                      <a:schemeClr val="bg1"/>
                    </a:solidFill>
                  </a:rPr>
                  <a:t> X</a:t>
                </a:r>
                <a:r>
                  <a:rPr lang="ru-RU" sz="1800" dirty="0">
                    <a:solidFill>
                      <a:schemeClr val="bg1"/>
                    </a:solidFill>
                  </a:rPr>
                  <a:t> , стрелочки олицетворяют отображение 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𝑍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  <a:blipFill>
                <a:blip r:embed="rId2"/>
                <a:stretch>
                  <a:fillRect l="-549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07" y="879004"/>
            <a:ext cx="6535491" cy="205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77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743" y="274638"/>
            <a:ext cx="11582400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Соревновательный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1268760"/>
            <a:ext cx="11829142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Обычный </a:t>
            </a:r>
            <a:r>
              <a:rPr lang="ru-RU" sz="2400" dirty="0" err="1">
                <a:solidFill>
                  <a:schemeClr val="bg1"/>
                </a:solidFill>
              </a:rPr>
              <a:t>автоэенкодер</a:t>
            </a:r>
            <a:r>
              <a:rPr lang="ru-RU" sz="2400" dirty="0">
                <a:solidFill>
                  <a:schemeClr val="bg1"/>
                </a:solidFill>
              </a:rPr>
              <a:t> (сверху) +</a:t>
            </a:r>
          </a:p>
          <a:p>
            <a:r>
              <a:rPr lang="ru-RU" sz="2400" dirty="0">
                <a:solidFill>
                  <a:schemeClr val="bg1"/>
                </a:solidFill>
              </a:rPr>
              <a:t> результаты кодировки накладываются на нормальное распределение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Задача дискриминатора – различать примеры из исходного распределения  и примеры из распределения, генерируемого </a:t>
            </a:r>
            <a:r>
              <a:rPr lang="ru-RU" sz="2400" dirty="0" err="1">
                <a:solidFill>
                  <a:schemeClr val="bg1"/>
                </a:solidFill>
              </a:rPr>
              <a:t>энкодером</a:t>
            </a:r>
            <a:r>
              <a:rPr lang="ru-RU" sz="2400" dirty="0">
                <a:solidFill>
                  <a:schemeClr val="bg1"/>
                </a:solidFill>
              </a:rPr>
              <a:t> 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кодировщик выучивает неявное априорное распределение, или же говорят, что задан </a:t>
            </a:r>
            <a:r>
              <a:rPr lang="ru-RU" sz="2400" dirty="0" err="1">
                <a:solidFill>
                  <a:schemeClr val="bg1"/>
                </a:solidFill>
              </a:rPr>
              <a:t>implicit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prior</a:t>
            </a:r>
            <a:r>
              <a:rPr lang="ru-RU" sz="2400" dirty="0">
                <a:solidFill>
                  <a:schemeClr val="bg1"/>
                </a:solidFill>
              </a:rPr>
              <a:t>, который как бы закодирован внутри сети, но мы не можем получить его форму аналитически.</a:t>
            </a:r>
          </a:p>
        </p:txBody>
      </p:sp>
      <p:pic>
        <p:nvPicPr>
          <p:cNvPr id="4" name="Picture 2" descr="https://habrastorage.org/web/2bd/47e/212/2bd47e212c374696a8aafa77127208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72" y="3905672"/>
            <a:ext cx="576733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021640"/>
            <a:ext cx="2588918" cy="271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83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714" y="299442"/>
            <a:ext cx="10537372" cy="1350631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DCGAN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28998" y="1031405"/>
            <a:ext cx="8734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tersburgC-Identity-H"/>
              </a:rPr>
              <a:t>(</a:t>
            </a:r>
            <a:endParaRPr lang="ru-RU" dirty="0"/>
          </a:p>
        </p:txBody>
      </p:sp>
      <p:pic>
        <p:nvPicPr>
          <p:cNvPr id="9" name="Picture 2" descr="ÐÐ°ÑÑÐ¸Ð½ÐºÐ¸ Ð¿Ð¾ Ð·Ð°Ð¿ÑÐ¾ÑÑ DCGA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31" y="789510"/>
            <a:ext cx="8132940" cy="41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erator network">
            <a:extLst>
              <a:ext uri="{FF2B5EF4-FFF2-40B4-BE49-F238E27FC236}">
                <a16:creationId xmlns:a16="http://schemas.microsoft.com/office/drawing/2014/main" id="{C25F85F8-8890-47A7-8951-50DF7BE9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68855" y="5013176"/>
            <a:ext cx="4055947" cy="159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scriminator network">
            <a:extLst>
              <a:ext uri="{FF2B5EF4-FFF2-40B4-BE49-F238E27FC236}">
                <a16:creationId xmlns:a16="http://schemas.microsoft.com/office/drawing/2014/main" id="{45B81910-76D8-43F4-BFBF-984070D4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68818" y="5085183"/>
            <a:ext cx="3977681" cy="135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21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514" y="274638"/>
            <a:ext cx="11219543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conditional GAN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модель использует дополнительную информацию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часто доступна вместе с примерами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</a:rPr>
                  <a:t>;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например, метка класса изображения (кошка или собака, номер цифры).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Метка подается на вход генератора и дискриминатора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Генератор строит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|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𝒛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Дискриминатор задан распределением 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D</a:t>
                </a:r>
                <a:r>
                  <a:rPr lang="ru-RU" sz="2000" dirty="0">
                    <a:solidFill>
                      <a:schemeClr val="bg1"/>
                    </a:solidFill>
                  </a:rPr>
                  <a:t>(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 </a:t>
                </a:r>
                <a:r>
                  <a:rPr lang="en-US" sz="2000" dirty="0">
                    <a:solidFill>
                      <a:schemeClr val="bg1"/>
                    </a:solidFill>
                  </a:rPr>
                  <a:t>|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)  </a:t>
                </a:r>
              </a:p>
              <a:p>
                <a:pPr lvl="2"/>
                <a:r>
                  <a:rPr lang="ru-RU" sz="2200" dirty="0">
                    <a:solidFill>
                      <a:schemeClr val="bg1"/>
                    </a:solidFill>
                  </a:rPr>
                  <a:t>вход «настоящий», тоже при условии 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2"/>
                <a:endParaRPr lang="ru-RU" sz="22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  <a:blipFill>
                <a:blip r:embed="rId2"/>
                <a:stretch>
                  <a:fillRect l="-452" t="-1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95" y="3733540"/>
            <a:ext cx="3630563" cy="28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35390" y="3861049"/>
            <a:ext cx="65366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Проблема обычного </a:t>
            </a:r>
            <a:r>
              <a:rPr lang="en-US" i="1" dirty="0">
                <a:solidFill>
                  <a:schemeClr val="bg1"/>
                </a:solidFill>
              </a:rPr>
              <a:t>GAN </a:t>
            </a:r>
            <a:r>
              <a:rPr lang="ru-RU" i="1" dirty="0">
                <a:solidFill>
                  <a:schemeClr val="bg1"/>
                </a:solidFill>
              </a:rPr>
              <a:t>– модель может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выбрать только ряд мод и генерировать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Напр. выбрать только 3 и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7 из всех цифр и генерировать 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Использование явных меток позволяет повысить независимость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2322053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057" y="289495"/>
            <a:ext cx="10925175" cy="90343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ru-RU" sz="1600" dirty="0">
                    <a:solidFill>
                      <a:schemeClr val="bg1"/>
                    </a:solidFill>
                  </a:rPr>
                  <a:t>Обычный </a:t>
                </a:r>
                <a:r>
                  <a:rPr lang="en-US" sz="1600" dirty="0">
                    <a:solidFill>
                      <a:schemeClr val="bg1"/>
                    </a:solidFill>
                  </a:rPr>
                  <a:t>GAN </a:t>
                </a:r>
                <a14:m>
                  <m:oMath xmlns:m="http://schemas.openxmlformats.org/officeDocument/2006/math"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)=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sz="16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 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25" y="1192933"/>
            <a:ext cx="2849389" cy="19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ÐÐµÐ¹ÑÐ¾ÑÐµÑÐµÐ²Ð°Ñ Ð¸Ð³ÑÐ° Ð² Ð¸Ð¼Ð¸ÑÐ°ÑÐ¸Ñ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7" y="3356992"/>
            <a:ext cx="6621713" cy="33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Conditional GAN</a:t>
                </a:r>
              </a:p>
              <a:p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blipFill>
                <a:blip r:embed="rId5"/>
                <a:stretch>
                  <a:fillRect l="-709" t="-2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322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88887" y="836712"/>
            <a:ext cx="10909425" cy="5688632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Info GAN </a:t>
            </a:r>
            <a:r>
              <a:rPr lang="ru-RU" sz="2200" b="1" dirty="0">
                <a:solidFill>
                  <a:schemeClr val="bg1"/>
                </a:solidFill>
              </a:rPr>
              <a:t>к задаче оптимизации</a:t>
            </a:r>
            <a:r>
              <a:rPr lang="en-US" sz="2200" b="1" dirty="0">
                <a:solidFill>
                  <a:schemeClr val="bg1"/>
                </a:solidFill>
              </a:rPr>
              <a:t> GAN </a:t>
            </a:r>
            <a:r>
              <a:rPr lang="ru-RU" sz="2200" b="1" dirty="0">
                <a:solidFill>
                  <a:schemeClr val="bg1"/>
                </a:solidFill>
              </a:rPr>
              <a:t>добавляются  дополнительные теоретико-информационные ограничения. </a:t>
            </a:r>
          </a:p>
          <a:p>
            <a:r>
              <a:rPr lang="ru-RU" sz="2000" i="1" dirty="0">
                <a:solidFill>
                  <a:schemeClr val="bg1"/>
                </a:solidFill>
              </a:rPr>
              <a:t>Задача обучить «распутанное» представление (</a:t>
            </a:r>
            <a:r>
              <a:rPr lang="ru-RU" sz="2000" i="1" dirty="0" err="1">
                <a:solidFill>
                  <a:schemeClr val="bg1"/>
                </a:solidFill>
              </a:rPr>
              <a:t>disentangled</a:t>
            </a:r>
            <a:r>
              <a:rPr lang="ru-RU" sz="2000" i="1" dirty="0">
                <a:solidFill>
                  <a:schemeClr val="bg1"/>
                </a:solidFill>
              </a:rPr>
              <a:t> </a:t>
            </a:r>
            <a:r>
              <a:rPr lang="ru-RU" sz="2000" i="1" dirty="0" err="1">
                <a:solidFill>
                  <a:schemeClr val="bg1"/>
                </a:solidFill>
              </a:rPr>
              <a:t>representation</a:t>
            </a:r>
            <a:r>
              <a:rPr lang="ru-RU" sz="2000" i="1" dirty="0">
                <a:solidFill>
                  <a:schemeClr val="bg1"/>
                </a:solidFill>
              </a:rPr>
              <a:t>), в котором отдельные признаки имеют естественную интерпретацию.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Например, хотелось бы, чтобы признаки у GAN, генерирующей человеческое лицо, соответствовали цвету глаз, форме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37" y="3212977"/>
            <a:ext cx="3568548" cy="300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13988" y="2897840"/>
            <a:ext cx="64146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Обычные </a:t>
            </a:r>
            <a:r>
              <a:rPr lang="en-US" sz="2000" dirty="0">
                <a:solidFill>
                  <a:schemeClr val="bg1"/>
                </a:solidFill>
              </a:rPr>
              <a:t>GAN </a:t>
            </a:r>
            <a:r>
              <a:rPr lang="ru-RU" sz="2000" dirty="0">
                <a:solidFill>
                  <a:schemeClr val="bg1"/>
                </a:solidFill>
              </a:rPr>
              <a:t>не накладывают ограничения на вектор скрытого представления, 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 теории, генератор может начать использовать факторы очень нелинейно или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не связано, тем самым ни один из факторов не будет отвечать за какой либо семантический признак . </a:t>
            </a:r>
          </a:p>
        </p:txBody>
      </p:sp>
      <p:pic>
        <p:nvPicPr>
          <p:cNvPr id="9" name="Picture 4" descr="Review — InfoGAN: Interpretable Representation Learning by Information  Maximizing Generative Adversarial Nets | by Sik-Ho Tsang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10" y="4563370"/>
            <a:ext cx="2214869" cy="19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180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317C5-F0F5-5C74-C27D-825457D4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B2171-2136-30B3-1439-A052808D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51BA8A3-D8B1-DAC3-BDDD-57DDE2060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882310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Веса модели, </a:t>
            </a:r>
            <a:r>
              <a:rPr lang="ru-RU" dirty="0" err="1">
                <a:solidFill>
                  <a:schemeClr val="bg1"/>
                </a:solidFill>
              </a:rPr>
              <a:t>предобученной</a:t>
            </a:r>
            <a:r>
              <a:rPr lang="ru-RU" dirty="0">
                <a:solidFill>
                  <a:schemeClr val="bg1"/>
                </a:solidFill>
              </a:rPr>
              <a:t> на </a:t>
            </a:r>
            <a:r>
              <a:rPr lang="en" dirty="0" err="1">
                <a:solidFill>
                  <a:schemeClr val="bg1"/>
                </a:solidFill>
              </a:rPr>
              <a:t>ImageNet’e</a:t>
            </a:r>
            <a:r>
              <a:rPr lang="en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оказываются </a:t>
            </a:r>
            <a:r>
              <a:rPr lang="ru-RU" dirty="0" err="1">
                <a:solidFill>
                  <a:schemeClr val="bg1"/>
                </a:solidFill>
              </a:rPr>
              <a:t>субоптимальными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У каждого датасета есть свое смещение признаков,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Классы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– не всегда подходящие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Известно что разметка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содержит ошибки</a:t>
            </a:r>
          </a:p>
          <a:p>
            <a:r>
              <a:rPr lang="en-US" dirty="0">
                <a:solidFill>
                  <a:schemeClr val="bg1"/>
                </a:solidFill>
              </a:rPr>
              <a:t>SSL </a:t>
            </a:r>
            <a:r>
              <a:rPr lang="ru-RU" dirty="0" err="1">
                <a:solidFill>
                  <a:schemeClr val="bg1"/>
                </a:solidFill>
              </a:rPr>
              <a:t>предобучение</a:t>
            </a:r>
            <a:r>
              <a:rPr lang="ru-RU" dirty="0">
                <a:solidFill>
                  <a:schemeClr val="bg1"/>
                </a:solidFill>
              </a:rPr>
              <a:t> позволяет достичь более высоких показателей на известных </a:t>
            </a:r>
            <a:r>
              <a:rPr lang="ru-RU" dirty="0" err="1">
                <a:solidFill>
                  <a:schemeClr val="bg1"/>
                </a:solidFill>
              </a:rPr>
              <a:t>датасетах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без их разметки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Известно, что при тех же показателях целевой метрики</a:t>
            </a:r>
            <a:r>
              <a:rPr lang="en-US" sz="2800" dirty="0">
                <a:solidFill>
                  <a:schemeClr val="bg1"/>
                </a:solidFill>
              </a:rPr>
              <a:t> SSL</a:t>
            </a:r>
            <a:r>
              <a:rPr lang="ru-RU" sz="2800" dirty="0">
                <a:solidFill>
                  <a:schemeClr val="bg1"/>
                </a:solidFill>
              </a:rPr>
              <a:t> требует меньше данных чем </a:t>
            </a:r>
            <a:r>
              <a:rPr lang="en-US" sz="2800" dirty="0">
                <a:solidFill>
                  <a:schemeClr val="bg1"/>
                </a:solidFill>
              </a:rPr>
              <a:t>supervised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71EC5-DE56-70DA-C505-7F8BB970A684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4335B-88F7-20CE-A7F6-DCCCD03BCD9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51E8A-A44F-8105-4032-BFAFCD97F8EA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68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679576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04" y="836712"/>
            <a:ext cx="5488161" cy="31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87325"/>
            <a:ext cx="4724400" cy="312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miro.medium.com/max/875/1*HRczMwx0frpPU2YkrJvU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1031404"/>
            <a:ext cx="4787900" cy="327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49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943" y="274638"/>
            <a:ext cx="10761787" cy="92211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r>
              <a:rPr lang="ru-RU" sz="4800" b="1" dirty="0">
                <a:solidFill>
                  <a:schemeClr val="bg1"/>
                </a:solidFill>
              </a:rPr>
              <a:t>+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03513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Недостаток чистого </a:t>
            </a:r>
            <a:r>
              <a:rPr lang="en-US" sz="2400" dirty="0">
                <a:solidFill>
                  <a:schemeClr val="bg1"/>
                </a:solidFill>
              </a:rPr>
              <a:t>VAE</a:t>
            </a:r>
            <a:r>
              <a:rPr lang="ru-RU" sz="2400" dirty="0">
                <a:solidFill>
                  <a:schemeClr val="bg1"/>
                </a:solidFill>
              </a:rPr>
              <a:t> – размытость данных, по этому к нему лучше добавить дискриминатор, тогда получится </a:t>
            </a:r>
            <a:r>
              <a:rPr lang="en-US" sz="2400" dirty="0">
                <a:solidFill>
                  <a:schemeClr val="bg1"/>
                </a:solidFill>
              </a:rPr>
              <a:t>VAE+GAN </a:t>
            </a:r>
            <a:r>
              <a:rPr lang="ru-RU" sz="2400" dirty="0">
                <a:solidFill>
                  <a:schemeClr val="bg1"/>
                </a:solidFill>
              </a:rPr>
              <a:t>модель</a:t>
            </a:r>
          </a:p>
        </p:txBody>
      </p:sp>
      <p:pic>
        <p:nvPicPr>
          <p:cNvPr id="10242" name="Picture 2" descr="https://habrastorage.org/web/7a1/8db/d39/7a18dbd3969048c2b085cc707e539f0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48" y="1961681"/>
            <a:ext cx="5431582" cy="26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habrastorage.org/web/683/e02/848/683e028486074212b85bbb8696cc05b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50" y="5043831"/>
            <a:ext cx="6484468" cy="13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875/1*YbCoW-ducxqJPUKJX58L4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0" y="2029557"/>
            <a:ext cx="4352917" cy="31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99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0768737" cy="101557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Cycle GAN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520" name="Объект 2"/>
          <p:cNvSpPr txBox="1"/>
          <p:nvPr/>
        </p:nvSpPr>
        <p:spPr>
          <a:xfrm>
            <a:off x="197713" y="3912204"/>
            <a:ext cx="11333024" cy="568832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 defTabSz="457200">
              <a:defRPr sz="2100"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562947" y="843403"/>
            <a:ext cx="5203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GAN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218" name="Picture 2" descr="GAN Lecture 2 (2017): CycleGAN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1859"/>
            <a:ext cx="7334250" cy="550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63343" y="1466661"/>
            <a:ext cx="276774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Идея в том, чтобы обучить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chemeClr val="bg1"/>
                </a:solidFill>
              </a:rPr>
              <a:t>Два Генератора так, чтобы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каждый умел работать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двумя наборами данных.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050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/>
          <p:nvPr/>
        </p:nvPicPr>
        <p:blipFill>
          <a:blip r:embed="rId3">
            <a:alphaModFix/>
          </a:blip>
          <a:srcRect b="86589"/>
          <a:stretch/>
        </p:blipFill>
        <p:spPr bwMode="auto"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 bwMode="auto">
          <a:xfrm>
            <a:off x="1809802" y="250260"/>
            <a:ext cx="1022979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2400" b="1">
                <a:solidFill>
                  <a:schemeClr val="bg1"/>
                </a:solidFill>
                <a:latin typeface="Montserrat ExtraBold"/>
                <a:ea typeface="Montserrat SemiBold"/>
                <a:cs typeface="Montserrat SemiBold"/>
              </a:rPr>
              <a:t>ПОДХОДЫ К РЕШЕНИЮ ЗАДАЧ НА ОСНОВЕ ДАННЫХ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→</m:t>
                    </m:r>
                  </m:oMath>
                </a14:m>
                <a:r>
                  <a:rPr lang="en-US" i="1"/>
                  <a:t> </a:t>
                </a:r>
                <a:r>
                  <a:rPr lang="ru-RU" i="1"/>
                  <a:t>(Супер ИИ сам учится как учится)</a:t>
                </a:r>
                <a:endParaRPr lang="ru-RU"/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/>
          <p:cNvGrpSpPr/>
          <p:nvPr/>
        </p:nvGrpSpPr>
        <p:grpSpPr bwMode="auto">
          <a:xfrm>
            <a:off x="80565" y="922946"/>
            <a:ext cx="11662963" cy="5766538"/>
            <a:chOff x="80565" y="922946"/>
            <a:chExt cx="11662963" cy="5766538"/>
          </a:xfrm>
        </p:grpSpPr>
        <p:sp>
          <p:nvSpPr>
            <p:cNvPr id="12" name="TextBox 11"/>
            <p:cNvSpPr txBox="1"/>
            <p:nvPr/>
          </p:nvSpPr>
          <p:spPr bwMode="auto">
            <a:xfrm>
              <a:off x="3410974" y="6227819"/>
              <a:ext cx="7748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 i="1"/>
                <a:t>Сложность задачи,</a:t>
              </a:r>
              <a:r>
                <a:rPr lang="en-US" sz="2400" b="1" i="1"/>
                <a:t> </a:t>
              </a:r>
              <a:r>
                <a:rPr lang="ru-RU" sz="2400" b="1" i="1"/>
                <a:t>Сложность модели, Объем данных</a:t>
              </a:r>
              <a:endParaRPr/>
            </a:p>
          </p:txBody>
        </p:sp>
        <p:cxnSp>
          <p:nvCxnSpPr>
            <p:cNvPr id="5" name="Прямая со стрелкой 4"/>
            <p:cNvCxnSpPr>
              <a:cxnSpLocks/>
            </p:cNvCxnSpPr>
            <p:nvPr/>
          </p:nvCxnSpPr>
          <p:spPr bwMode="auto">
            <a:xfrm flipV="1">
              <a:off x="603855" y="945283"/>
              <a:ext cx="0" cy="532621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 bwMode="auto">
            <a:xfrm rot="16199998">
              <a:off x="-2465003" y="3468514"/>
              <a:ext cx="5552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/>
                <a:t>Интерпретируемость, Формализмазция</a:t>
              </a:r>
            </a:p>
          </p:txBody>
        </p:sp>
        <p:sp>
          <p:nvSpPr>
            <p:cNvPr id="17" name="5-конечная звезда 16"/>
            <p:cNvSpPr/>
            <p:nvPr/>
          </p:nvSpPr>
          <p:spPr bwMode="auto">
            <a:xfrm>
              <a:off x="716977" y="1092453"/>
              <a:ext cx="367646" cy="367646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 bwMode="auto">
            <a:xfrm>
              <a:off x="1213548" y="1062973"/>
              <a:ext cx="3261214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Четкие правила (</a:t>
              </a:r>
              <a:r>
                <a:rPr lang="en-US" sz="2400"/>
                <a:t>if</a:t>
              </a:r>
              <a:r>
                <a:rPr lang="ru-RU" sz="2400"/>
                <a:t>-</a:t>
              </a:r>
              <a:r>
                <a:rPr lang="en-US" sz="2400"/>
                <a:t>else)</a:t>
              </a:r>
              <a:endParaRPr lang="ru-RU" sz="2400"/>
            </a:p>
          </p:txBody>
        </p:sp>
        <p:sp>
          <p:nvSpPr>
            <p:cNvPr id="19" name="5-конечная звезда 18"/>
            <p:cNvSpPr/>
            <p:nvPr/>
          </p:nvSpPr>
          <p:spPr bwMode="auto">
            <a:xfrm>
              <a:off x="1133965" y="1524638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 bwMode="auto">
            <a:xfrm>
              <a:off x="1579660" y="1530810"/>
              <a:ext cx="7202228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sz="2400"/>
                <a:t>Логический вывод и экспертные системы (эвристики)</a:t>
              </a:r>
              <a:endParaRPr/>
            </a:p>
          </p:txBody>
        </p:sp>
        <p:sp>
          <p:nvSpPr>
            <p:cNvPr id="26" name="5-конечная звезда 25"/>
            <p:cNvSpPr/>
            <p:nvPr/>
          </p:nvSpPr>
          <p:spPr bwMode="auto">
            <a:xfrm>
              <a:off x="1983877" y="2228684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 bwMode="auto">
            <a:xfrm>
              <a:off x="2457224" y="2174737"/>
              <a:ext cx="3829125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Model based applied statistic</a:t>
              </a:r>
              <a:endParaRPr lang="ru-RU" sz="2400"/>
            </a:p>
          </p:txBody>
        </p:sp>
        <p:sp>
          <p:nvSpPr>
            <p:cNvPr id="29" name="5-конечная звезда 28"/>
            <p:cNvSpPr/>
            <p:nvPr/>
          </p:nvSpPr>
          <p:spPr bwMode="auto">
            <a:xfrm>
              <a:off x="2751347" y="295842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 bwMode="auto">
            <a:xfrm>
              <a:off x="3291005" y="2881610"/>
              <a:ext cx="7484357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Data-driven methods (Model-agnostic, Machine Learning):</a:t>
              </a:r>
              <a:endParaRPr lang="ru-RU" sz="2400"/>
            </a:p>
          </p:txBody>
        </p:sp>
        <p:sp>
          <p:nvSpPr>
            <p:cNvPr id="27" name="Прямоугольник 26"/>
            <p:cNvSpPr/>
            <p:nvPr/>
          </p:nvSpPr>
          <p:spPr bwMode="auto">
            <a:xfrm>
              <a:off x="2420560" y="3374478"/>
              <a:ext cx="92270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</a:t>
              </a:r>
              <a:r>
                <a:rPr lang="en-US" i="1"/>
                <a:t> </a:t>
              </a:r>
              <a:r>
                <a:rPr lang="ru-RU" i="1"/>
                <a:t>формализованных признаков и ответы для них.</a:t>
              </a:r>
              <a:endParaRPr/>
            </a:p>
          </p:txBody>
        </p:sp>
        <p:sp>
          <p:nvSpPr>
            <p:cNvPr id="28" name="Прямоугольник 27"/>
            <p:cNvSpPr/>
            <p:nvPr/>
          </p:nvSpPr>
          <p:spPr bwMode="auto">
            <a:xfrm>
              <a:off x="3516582" y="3847389"/>
              <a:ext cx="752629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1"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en-US" sz="2400"/>
                <a:t>Deep Learning </a:t>
              </a:r>
              <a:r>
                <a:rPr lang="ru-RU" sz="2400"/>
                <a:t>(глубокое обучение нейронных сетей)</a:t>
              </a:r>
              <a:endParaRPr/>
            </a:p>
          </p:txBody>
        </p:sp>
        <p:sp>
          <p:nvSpPr>
            <p:cNvPr id="34" name="5-конечная звезда 33"/>
            <p:cNvSpPr/>
            <p:nvPr/>
          </p:nvSpPr>
          <p:spPr bwMode="auto">
            <a:xfrm>
              <a:off x="3517555" y="385988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5-конечная звезда 34"/>
            <p:cNvSpPr/>
            <p:nvPr/>
          </p:nvSpPr>
          <p:spPr bwMode="auto">
            <a:xfrm>
              <a:off x="4218132" y="4690815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 bwMode="auto">
            <a:xfrm>
              <a:off x="4590128" y="4723224"/>
              <a:ext cx="699762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Foundation models (</a:t>
              </a:r>
              <a:r>
                <a:rPr lang="ru-RU" sz="2400"/>
                <a:t>Большие генеративные модели</a:t>
              </a:r>
              <a:r>
                <a:rPr lang="en-US" sz="2400"/>
                <a:t>)</a:t>
              </a:r>
              <a:endParaRPr lang="ru-RU" sz="2400"/>
            </a:p>
          </p:txBody>
        </p:sp>
        <p:cxnSp>
          <p:nvCxnSpPr>
            <p:cNvPr id="36" name="Прямая со стрелкой 35"/>
            <p:cNvCxnSpPr>
              <a:cxnSpLocks/>
            </p:cNvCxnSpPr>
            <p:nvPr/>
          </p:nvCxnSpPr>
          <p:spPr bwMode="auto">
            <a:xfrm>
              <a:off x="542231" y="6249486"/>
              <a:ext cx="942781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5-конечная звезда 39"/>
            <p:cNvSpPr/>
            <p:nvPr/>
          </p:nvSpPr>
          <p:spPr bwMode="auto">
            <a:xfrm>
              <a:off x="5419448" y="5545827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>
                <a:alpha val="69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 bwMode="auto">
            <a:xfrm>
              <a:off x="6014451" y="5490226"/>
              <a:ext cx="5266763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Сильный ИИ (</a:t>
              </a:r>
              <a:r>
                <a:rPr lang="en-US" sz="2400"/>
                <a:t>AGI </a:t>
              </a:r>
              <a:r>
                <a:rPr lang="ru-RU" sz="2400"/>
                <a:t>гипотетический этап)</a:t>
              </a:r>
              <a:endParaRPr/>
            </a:p>
          </p:txBody>
        </p:sp>
        <p:cxnSp>
          <p:nvCxnSpPr>
            <p:cNvPr id="39" name="Прямая соединительная линия 38"/>
            <p:cNvCxnSpPr>
              <a:cxnSpLocks/>
            </p:cNvCxnSpPr>
            <p:nvPr/>
          </p:nvCxnSpPr>
          <p:spPr bwMode="auto">
            <a:xfrm>
              <a:off x="2243579" y="5490226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рямоугольник 45"/>
            <p:cNvSpPr/>
            <p:nvPr/>
          </p:nvSpPr>
          <p:spPr bwMode="auto">
            <a:xfrm>
              <a:off x="4001587" y="4302183"/>
              <a:ext cx="758616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 сырых данных и ответы для них. </a:t>
              </a:r>
              <a:endParaRPr/>
            </a:p>
          </p:txBody>
        </p:sp>
        <p:sp>
          <p:nvSpPr>
            <p:cNvPr id="47" name="Прямоугольник 46"/>
            <p:cNvSpPr/>
            <p:nvPr/>
          </p:nvSpPr>
          <p:spPr bwMode="auto">
            <a:xfrm>
              <a:off x="4654815" y="5095500"/>
              <a:ext cx="70887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Широкий круг задач, допустим набор ответов на одно воздействие</a:t>
              </a:r>
              <a:endParaRPr/>
            </a:p>
          </p:txBody>
        </p:sp>
        <p:sp>
          <p:nvSpPr>
            <p:cNvPr id="49" name="Прямоугольник 48"/>
            <p:cNvSpPr/>
            <p:nvPr/>
          </p:nvSpPr>
          <p:spPr bwMode="auto">
            <a:xfrm>
              <a:off x="5608295" y="2454066"/>
              <a:ext cx="5788018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Классическое стат. решение задачи</a:t>
              </a:r>
              <a:endParaRPr/>
            </a:p>
          </p:txBody>
        </p:sp>
        <p:cxnSp>
          <p:nvCxnSpPr>
            <p:cNvPr id="42" name="Прямая соединительная линия 41"/>
            <p:cNvCxnSpPr>
              <a:cxnSpLocks/>
            </p:cNvCxnSpPr>
            <p:nvPr/>
          </p:nvCxnSpPr>
          <p:spPr bwMode="auto">
            <a:xfrm>
              <a:off x="2063816" y="3751347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Прямоугольник 42"/>
            <p:cNvSpPr/>
            <p:nvPr/>
          </p:nvSpPr>
          <p:spPr bwMode="auto">
            <a:xfrm rot="16199998">
              <a:off x="1324026" y="4353293"/>
              <a:ext cx="1284326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i="1"/>
                <a:t>Слабый ИИ</a:t>
              </a:r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 bwMode="auto">
            <a:xfrm>
              <a:off x="3682129" y="5914212"/>
              <a:ext cx="482774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Отказ от формализации обучения модели</a:t>
              </a:r>
              <a:endParaRPr/>
            </a:p>
          </p:txBody>
        </p:sp>
        <p:sp>
          <p:nvSpPr>
            <p:cNvPr id="37" name="Прямоугольник 36"/>
            <p:cNvSpPr/>
            <p:nvPr/>
          </p:nvSpPr>
          <p:spPr bwMode="auto">
            <a:xfrm rot="16199998">
              <a:off x="-743255" y="4037816"/>
              <a:ext cx="3632533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b="1"/>
                <a:t>Абстрактность постановки задачи </a:t>
              </a:r>
              <a:endParaRPr/>
            </a:p>
          </p:txBody>
        </p:sp>
      </p:grpSp>
      <p:sp>
        <p:nvSpPr>
          <p:cNvPr id="2" name="Прямоугольник 1"/>
          <p:cNvSpPr/>
          <p:nvPr/>
        </p:nvSpPr>
        <p:spPr bwMode="auto">
          <a:xfrm>
            <a:off x="12632705" y="83831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/>
              <a:t>тут надо сказать что с ростом объемов данных ростет и сложность алгоритмов для принятия решний на них, при этом снижается необходимость в формализации, повышается абстрактность постановки задачи, но и снижается интерпретируемость решний. сегодня мы на этапе когда понимаем как отказаться от формальной постановки задачи, но следующий этап это отказ и от формализации процесса обучения алгоритма.</a:t>
            </a:r>
            <a:endParaRPr/>
          </a:p>
        </p:txBody>
      </p:sp>
      <p:cxnSp>
        <p:nvCxnSpPr>
          <p:cNvPr id="6" name="Прямая со стрелкой 5"/>
          <p:cNvCxnSpPr>
            <a:cxnSpLocks/>
          </p:cNvCxnSpPr>
          <p:nvPr/>
        </p:nvCxnSpPr>
        <p:spPr bwMode="auto">
          <a:xfrm>
            <a:off x="900800" y="2324100"/>
            <a:ext cx="0" cy="359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9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8E65E-C637-F022-4428-42B54E5A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A09EA-58ED-E404-F9D9-4AE4AA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E3CF382-4E38-230B-F37F-3B34CD47F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7428549" cy="531252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Маскированный </a:t>
            </a:r>
            <a:r>
              <a:rPr lang="ru-RU" dirty="0" err="1">
                <a:solidFill>
                  <a:schemeClr val="bg1"/>
                </a:solidFill>
              </a:rPr>
              <a:t>Автоэнкодер</a:t>
            </a:r>
            <a:r>
              <a:rPr lang="ru-RU" dirty="0">
                <a:solidFill>
                  <a:schemeClr val="bg1"/>
                </a:solidFill>
              </a:rPr>
              <a:t>. Цель – обучить модель восстанавливать фичи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Иногда вместо маски восстанавливают агентированные изображения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Самодистилляция</a:t>
            </a:r>
            <a:r>
              <a:rPr lang="ru-RU" dirty="0">
                <a:solidFill>
                  <a:schemeClr val="bg1"/>
                </a:solidFill>
              </a:rPr>
              <a:t>. Цель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Контрастное обучение. 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AFE1C7-9683-AD29-376F-223C5674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19" y="927100"/>
            <a:ext cx="3457132" cy="1945871"/>
          </a:xfrm>
          <a:prstGeom prst="rect">
            <a:avLst/>
          </a:prstGeom>
        </p:spPr>
      </p:pic>
      <p:pic>
        <p:nvPicPr>
          <p:cNvPr id="14338" name="Picture 2" descr="A simplified overview of the DINO forward training process. An image is cropped in two sizes and fed to student and teacher network. A centering operation is applied to the output of the teacher and both outputs are fed through a softmax layer. Source: [2]">
            <a:extLst>
              <a:ext uri="{FF2B5EF4-FFF2-40B4-BE49-F238E27FC236}">
                <a16:creationId xmlns:a16="http://schemas.microsoft.com/office/drawing/2014/main" id="{C3AFE26B-99A1-AF2A-45F3-20CA3747E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9" b="20843"/>
          <a:stretch>
            <a:fillRect/>
          </a:stretch>
        </p:blipFill>
        <p:spPr bwMode="auto">
          <a:xfrm>
            <a:off x="7689910" y="2999413"/>
            <a:ext cx="4355463" cy="1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2093209-303A-B5FA-1364-4913E4082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19" y="4642139"/>
            <a:ext cx="2619053" cy="18400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CC49E-6738-29F5-C66E-0187191AE402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/dl/self-supervised-learning/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859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4CF84-DF81-CF40-BBAF-5AACCF348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958AB-4974-7576-3FB1-85C14D46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651A831-0376-0767-FC88-2339977F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6813669" cy="5312528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Contrastive learning –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Сближать векторные представления (</a:t>
            </a:r>
            <a:r>
              <a:rPr lang="ru-RU" dirty="0" err="1">
                <a:solidFill>
                  <a:schemeClr val="bg1"/>
                </a:solidFill>
              </a:rPr>
              <a:t>эмбеддинги</a:t>
            </a:r>
            <a:r>
              <a:rPr lang="ru-RU" dirty="0">
                <a:solidFill>
                  <a:schemeClr val="bg1"/>
                </a:solidFill>
              </a:rPr>
              <a:t>) «похожих» изображений (например, двух </a:t>
            </a:r>
            <a:r>
              <a:rPr lang="ru-RU" dirty="0" err="1">
                <a:solidFill>
                  <a:schemeClr val="bg1"/>
                </a:solidFill>
              </a:rPr>
              <a:t>аугментированных</a:t>
            </a:r>
            <a:r>
              <a:rPr lang="ru-RU" dirty="0">
                <a:solidFill>
                  <a:schemeClr val="bg1"/>
                </a:solidFill>
              </a:rPr>
              <a:t> версий одного объекта),</a:t>
            </a:r>
          </a:p>
          <a:p>
            <a:r>
              <a:rPr lang="ru-RU" dirty="0">
                <a:solidFill>
                  <a:schemeClr val="bg1"/>
                </a:solidFill>
              </a:rPr>
              <a:t>Удалять от векторов «непохожих» изображений (из других классов или контекстов).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классической формулировке триплет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 - выбирается 1 изображение как якорь, ему ставят в соответствие 1 позитивный и несколько негативный примеров</a:t>
            </a:r>
          </a:p>
          <a:p>
            <a:r>
              <a:rPr lang="ru-RU" dirty="0">
                <a:solidFill>
                  <a:schemeClr val="bg1"/>
                </a:solidFill>
              </a:rPr>
              <a:t>Есть и другие постановки, например 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5C8E1-C95E-F89E-8B73-A4722909889C}"/>
              </a:ext>
            </a:extLst>
          </p:cNvPr>
          <p:cNvSpPr txBox="1"/>
          <p:nvPr/>
        </p:nvSpPr>
        <p:spPr>
          <a:xfrm>
            <a:off x="5649240" y="6509043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https://uvadlc-notebooks.readthedocs.io/en/latest/tutorial_notebooks/tutorial17/SimCLR.html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https://habr.com/ru/articles/704716/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028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7EFBD055-745D-95FA-BE61-AC7AABFE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96" y="1153568"/>
            <a:ext cx="4960205" cy="5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4781BD-E545-760F-08AA-18AF9177799E}"/>
              </a:ext>
            </a:extLst>
          </p:cNvPr>
          <p:cNvSpPr txBox="1"/>
          <p:nvPr/>
        </p:nvSpPr>
        <p:spPr>
          <a:xfrm>
            <a:off x="271499" y="5900345"/>
            <a:ext cx="52399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Это ключевой подход в создании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foundation models 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базовых моделей) для компьютерного зрения — таких как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CLIP, DINO,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SimCLR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, MoCo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и др.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65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F8E83-788F-5B37-16A8-E310B77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8670B-ECF1-0A60-7034-AF9B848D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FM – </a:t>
            </a:r>
            <a:r>
              <a:rPr lang="ru-RU" sz="4800" b="1" dirty="0">
                <a:solidFill>
                  <a:schemeClr val="bg1"/>
                </a:solidFill>
              </a:rPr>
              <a:t>это Генеративные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</p:spPr>
            <p:txBody>
              <a:bodyPr>
                <a:norm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4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400" dirty="0">
                    <a:solidFill>
                      <a:schemeClr val="bg1"/>
                    </a:solidFill>
                  </a:rPr>
                  <a:t>)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ru-RU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>
                    <a:solidFill>
                      <a:schemeClr val="bg1"/>
                    </a:solidFill>
                  </a:rPr>
                  <a:t>Больше информации, но сложнее учить</a:t>
                </a:r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  <a:blipFill>
                <a:blip r:embed="rId2"/>
                <a:stretch>
                  <a:fillRect l="-1737" t="-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46D228E-85C8-D427-E1D2-A81D0754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36" y="1536020"/>
            <a:ext cx="6799737" cy="38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1F986-C63C-9FA9-EB26-DBEB748D0FC5}"/>
              </a:ext>
            </a:extLst>
          </p:cNvPr>
          <p:cNvSpPr txBox="1"/>
          <p:nvPr/>
        </p:nvSpPr>
        <p:spPr>
          <a:xfrm>
            <a:off x="5363598" y="6462877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neerc.ifmo.ru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/wiki/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index.php?title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Порождающие_модели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59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B2EB81-AFBB-AB2E-475B-7302A859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1BD51-CFF8-2866-6FA1-42B3A26A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0BFFED-EA76-9923-79C1-9ADF40A2A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r>
              <a:rPr lang="en" dirty="0">
                <a:solidFill>
                  <a:schemeClr val="bg1"/>
                </a:solidFill>
              </a:rPr>
              <a:t>— </a:t>
            </a:r>
            <a:r>
              <a:rPr lang="ru-RU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dirty="0" err="1">
                <a:solidFill>
                  <a:schemeClr val="bg1"/>
                </a:solidFill>
              </a:rPr>
              <a:t>промпт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b="1" dirty="0">
                <a:solidFill>
                  <a:schemeClr val="bg1"/>
                </a:solidFill>
              </a:rPr>
              <a:t>, </a:t>
            </a:r>
            <a:r>
              <a:rPr lang="ru-RU" b="1" dirty="0" err="1">
                <a:solidFill>
                  <a:schemeClr val="bg1"/>
                </a:solidFill>
              </a:rPr>
              <a:t>детекция</a:t>
            </a:r>
            <a:r>
              <a:rPr lang="ru-RU" b="1" dirty="0">
                <a:solidFill>
                  <a:schemeClr val="bg1"/>
                </a:solidFill>
              </a:rPr>
              <a:t> по примеру </a:t>
            </a:r>
            <a:r>
              <a:rPr lang="ru-RU" b="1" dirty="0" err="1">
                <a:solidFill>
                  <a:schemeClr val="bg1"/>
                </a:solidFill>
              </a:rPr>
              <a:t>изобржений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www.ultralytics.com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/blog/exploring-sam-3-meta-ais-new-segment-anything-model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6AA24C65-61DE-FF09-1382-B7C60B4A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22" y="3086100"/>
            <a:ext cx="9853417" cy="297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5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D4DFC-2222-0A08-9478-F41CC3A4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55B44-83A1-1E49-4D56-D2864FCB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58B9E8F-68A3-428C-22EB-74BBA6FA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566953" cy="531252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SSL – </a:t>
            </a:r>
            <a:r>
              <a:rPr lang="ru-RU" sz="2400" dirty="0">
                <a:solidFill>
                  <a:schemeClr val="bg1"/>
                </a:solidFill>
              </a:rPr>
              <a:t>извлечение признакового описания изображений.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Полезная информация на выходе модели — некоторые признаки / векторное представление,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Затем работают для решения так называемых “</a:t>
            </a:r>
            <a:r>
              <a:rPr lang="en" sz="2400" dirty="0">
                <a:solidFill>
                  <a:schemeClr val="bg1"/>
                </a:solidFill>
              </a:rPr>
              <a:t>downstream” </a:t>
            </a:r>
            <a:r>
              <a:rPr lang="ru-RU" sz="2400" dirty="0">
                <a:solidFill>
                  <a:schemeClr val="bg1"/>
                </a:solidFill>
              </a:rPr>
              <a:t>задач (специальных задач </a:t>
            </a:r>
            <a:r>
              <a:rPr lang="en" sz="2400" dirty="0">
                <a:solidFill>
                  <a:schemeClr val="bg1"/>
                </a:solidFill>
              </a:rPr>
              <a:t>CV — </a:t>
            </a:r>
            <a:r>
              <a:rPr lang="ru-RU" sz="2400" dirty="0">
                <a:solidFill>
                  <a:schemeClr val="bg1"/>
                </a:solidFill>
              </a:rPr>
              <a:t>классификации, сегментации и др.).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Могу быть виды </a:t>
            </a:r>
            <a:r>
              <a:rPr lang="en-US" sz="2400" dirty="0">
                <a:solidFill>
                  <a:schemeClr val="bg1"/>
                </a:solidFill>
              </a:rPr>
              <a:t>SSL </a:t>
            </a:r>
            <a:r>
              <a:rPr lang="ru-RU" sz="2400" dirty="0">
                <a:solidFill>
                  <a:schemeClr val="bg1"/>
                </a:solidFill>
              </a:rPr>
              <a:t>на основе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маскировки или искажений изображений,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отличия схожих и разных изображений (контрастные)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 использованием генеративных сетей Предсказание следующего кадра (для видео) и другие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B74AE-1085-9634-554E-47F8C71B1DD7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97F86-318F-61A9-3E5D-7A69EFE9581A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4492F-1BEA-FC24-091D-D19BEF77303D}"/>
              </a:ext>
            </a:extLst>
          </p:cNvPr>
          <p:cNvSpPr txBox="1"/>
          <p:nvPr/>
        </p:nvSpPr>
        <p:spPr>
          <a:xfrm>
            <a:off x="1945341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arxiv.org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abs</a:t>
            </a:r>
            <a:r>
              <a:rPr lang="ru-RU" sz="1400" dirty="0">
                <a:solidFill>
                  <a:schemeClr val="bg1"/>
                </a:solidFill>
              </a:rPr>
              <a:t>/2304.12210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D6210-4A1A-5B11-FD0D-C1374D2C776B}"/>
              </a:ext>
            </a:extLst>
          </p:cNvPr>
          <p:cNvSpPr txBox="1"/>
          <p:nvPr/>
        </p:nvSpPr>
        <p:spPr>
          <a:xfrm>
            <a:off x="2084072" y="631761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habr.com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articles</a:t>
            </a:r>
            <a:r>
              <a:rPr lang="ru-RU" sz="1200" dirty="0">
                <a:solidFill>
                  <a:schemeClr val="bg1"/>
                </a:solidFill>
              </a:rPr>
              <a:t>/704714/</a:t>
            </a:r>
          </a:p>
        </p:txBody>
      </p:sp>
      <p:pic>
        <p:nvPicPr>
          <p:cNvPr id="2050" name="Picture 2" descr="self supervised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196" y="2861205"/>
            <a:ext cx="2461594" cy="353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824" y="6177344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</p:spTree>
    <p:extLst>
      <p:ext uri="{BB962C8B-B14F-4D97-AF65-F5344CB8AC3E}">
        <p14:creationId xmlns:p14="http://schemas.microsoft.com/office/powerpoint/2010/main" val="146366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Классические подходы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2" descr="Refer to cap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7" t="30184" b="40795"/>
          <a:stretch/>
        </p:blipFill>
        <p:spPr bwMode="auto">
          <a:xfrm>
            <a:off x="3279748" y="2888033"/>
            <a:ext cx="5632504" cy="18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fer to cap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30340" r="72826" b="40639"/>
          <a:stretch/>
        </p:blipFill>
        <p:spPr bwMode="auto">
          <a:xfrm>
            <a:off x="14328" y="2923389"/>
            <a:ext cx="3152196" cy="18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94244" y="489584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  <p:pic>
        <p:nvPicPr>
          <p:cNvPr id="18" name="Picture 2" descr="self supervised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476" y="2134142"/>
            <a:ext cx="3022407" cy="433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9796416" y="1762460"/>
            <a:ext cx="1778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Дистилляция знаний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F058E-391B-C8DC-FD56-0EF39AB5E947}"/>
              </a:ext>
            </a:extLst>
          </p:cNvPr>
          <p:cNvSpPr txBox="1"/>
          <p:nvPr/>
        </p:nvSpPr>
        <p:spPr>
          <a:xfrm>
            <a:off x="383423" y="2923389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Supervised Fine-Tuning, SFT</a:t>
            </a:r>
            <a:endParaRPr lang="ru-RU" sz="1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A36EBB-9633-778C-B58A-B2E74BC54A10}"/>
              </a:ext>
            </a:extLst>
          </p:cNvPr>
          <p:cNvSpPr txBox="1"/>
          <p:nvPr/>
        </p:nvSpPr>
        <p:spPr>
          <a:xfrm>
            <a:off x="6127173" y="2888033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Non-linear </a:t>
            </a:r>
            <a:r>
              <a:rPr lang="en-US" sz="1700" dirty="0" err="1"/>
              <a:t>probling</a:t>
            </a:r>
            <a:endParaRPr lang="ru-RU" sz="1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2A9A4-0CB3-7E18-24BE-9C19F34D6801}"/>
              </a:ext>
            </a:extLst>
          </p:cNvPr>
          <p:cNvSpPr txBox="1"/>
          <p:nvPr/>
        </p:nvSpPr>
        <p:spPr>
          <a:xfrm>
            <a:off x="3297789" y="2877641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Linear probing</a:t>
            </a:r>
            <a:endParaRPr lang="ru-RU" sz="1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53746-250F-CAC5-5093-7439FC41B3FF}"/>
              </a:ext>
            </a:extLst>
          </p:cNvPr>
          <p:cNvSpPr txBox="1"/>
          <p:nvPr/>
        </p:nvSpPr>
        <p:spPr>
          <a:xfrm>
            <a:off x="27711" y="652325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html</a:t>
            </a:r>
            <a:r>
              <a:rPr lang="ru-RU" sz="1200" dirty="0">
                <a:solidFill>
                  <a:schemeClr val="bg1"/>
                </a:solidFill>
              </a:rPr>
              <a:t>/2401.10222v2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249F4-0BA3-4EAB-A36A-6F4B04C672DA}"/>
              </a:ext>
            </a:extLst>
          </p:cNvPr>
          <p:cNvSpPr txBox="1"/>
          <p:nvPr/>
        </p:nvSpPr>
        <p:spPr>
          <a:xfrm>
            <a:off x="0" y="6312082"/>
            <a:ext cx="6554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cleverx.com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/advanced-supervised-fine-tuning-sft-trends-pitfalls-and-whats-next-in-2025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DD7A2-8FEA-680B-2CCE-84BEADD72C51}"/>
              </a:ext>
            </a:extLst>
          </p:cNvPr>
          <p:cNvSpPr txBox="1"/>
          <p:nvPr/>
        </p:nvSpPr>
        <p:spPr>
          <a:xfrm>
            <a:off x="2470439" y="6509043"/>
            <a:ext cx="6104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pdf</a:t>
            </a:r>
            <a:r>
              <a:rPr lang="ru-RU" sz="1200" dirty="0">
                <a:solidFill>
                  <a:schemeClr val="bg1"/>
                </a:solidFill>
              </a:rPr>
              <a:t>/2401.10222</a:t>
            </a:r>
          </a:p>
        </p:txBody>
      </p:sp>
    </p:spTree>
    <p:extLst>
      <p:ext uri="{BB962C8B-B14F-4D97-AF65-F5344CB8AC3E}">
        <p14:creationId xmlns:p14="http://schemas.microsoft.com/office/powerpoint/2010/main" val="297050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Foundation </a:t>
            </a:r>
            <a:r>
              <a:rPr lang="ru-RU" dirty="0">
                <a:solidFill>
                  <a:schemeClr val="bg1"/>
                </a:solidFill>
              </a:rPr>
              <a:t>подходы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13091-67FD-4FAF-9140-48FAAA5BE3AE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AE538-BA24-92B5-FB5D-74797A34E8F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81EAE-4378-EF7D-FFA5-B52DA63EE354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EFEA6BF-383B-77A8-90E4-878CBAA9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9" y="2967079"/>
            <a:ext cx="4142703" cy="189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C0223-2C3D-4E2E-EF89-98BF5686CC79}"/>
              </a:ext>
            </a:extLst>
          </p:cNvPr>
          <p:cNvSpPr txBox="1"/>
          <p:nvPr/>
        </p:nvSpPr>
        <p:spPr>
          <a:xfrm>
            <a:off x="110768" y="1853710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Zero-shot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Задав вход мы ищем к какому кластеру признаков мы ближе всего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8" name="Picture 2" descr="What is one-shot learning? - TechTalks">
            <a:extLst>
              <a:ext uri="{FF2B5EF4-FFF2-40B4-BE49-F238E27FC236}">
                <a16:creationId xmlns:a16="http://schemas.microsoft.com/office/drawing/2014/main" id="{5C9AE19E-73F6-E0B5-69C6-695FD93B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253" y="2952628"/>
            <a:ext cx="3713886" cy="185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9B9EA-581F-A683-CDE1-69D056228359}"/>
              </a:ext>
            </a:extLst>
          </p:cNvPr>
          <p:cNvSpPr txBox="1"/>
          <p:nvPr/>
        </p:nvSpPr>
        <p:spPr>
          <a:xfrm>
            <a:off x="4622625" y="1984581"/>
            <a:ext cx="31882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one-shot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известного и неизвестного входа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D91F7-66C1-4966-4F0E-5523986322D6}"/>
              </a:ext>
            </a:extLst>
          </p:cNvPr>
          <p:cNvSpPr txBox="1"/>
          <p:nvPr/>
        </p:nvSpPr>
        <p:spPr>
          <a:xfrm>
            <a:off x="470647" y="66253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encord.com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one-shot-learning-guide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24580" name="Picture 4" descr="relation-network">
            <a:extLst>
              <a:ext uri="{FF2B5EF4-FFF2-40B4-BE49-F238E27FC236}">
                <a16:creationId xmlns:a16="http://schemas.microsoft.com/office/drawing/2014/main" id="{959842C5-128D-39F3-53B0-7C37D3DF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11" y="2943103"/>
            <a:ext cx="3708999" cy="188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0218A6-B520-9B48-D392-64FE29C6F9AE}"/>
              </a:ext>
            </a:extLst>
          </p:cNvPr>
          <p:cNvSpPr txBox="1"/>
          <p:nvPr/>
        </p:nvSpPr>
        <p:spPr>
          <a:xfrm>
            <a:off x="7983163" y="1905924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few-shot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неизвестного изображения с представителями разных известных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058479-7BCA-33D3-258D-603B223F5F9A}"/>
              </a:ext>
            </a:extLst>
          </p:cNvPr>
          <p:cNvSpPr txBox="1"/>
          <p:nvPr/>
        </p:nvSpPr>
        <p:spPr>
          <a:xfrm>
            <a:off x="1485664" y="6262223"/>
            <a:ext cx="6108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blog.deepschool.ru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cv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few-shot-learning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308686" y="170975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</p:spTree>
    <p:extLst>
      <p:ext uri="{BB962C8B-B14F-4D97-AF65-F5344CB8AC3E}">
        <p14:creationId xmlns:p14="http://schemas.microsoft.com/office/powerpoint/2010/main" val="534371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4111</TotalTime>
  <Words>3557</Words>
  <Application>Microsoft Office PowerPoint</Application>
  <PresentationFormat>Широкоэкранный</PresentationFormat>
  <Paragraphs>566</Paragraphs>
  <Slides>67</Slides>
  <Notes>2</Notes>
  <HiddenSlides>32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81" baseType="lpstr">
      <vt:lpstr>-apple-system</vt:lpstr>
      <vt:lpstr>Aptos</vt:lpstr>
      <vt:lpstr>Arial</vt:lpstr>
      <vt:lpstr>Calibri</vt:lpstr>
      <vt:lpstr>Calibri Light</vt:lpstr>
      <vt:lpstr>Cambria Math</vt:lpstr>
      <vt:lpstr>Charter Roman</vt:lpstr>
      <vt:lpstr>Inter</vt:lpstr>
      <vt:lpstr>Montserrat ExtraBold</vt:lpstr>
      <vt:lpstr>Montserrat SemiBold</vt:lpstr>
      <vt:lpstr>PetersburgC-Identity-H</vt:lpstr>
      <vt:lpstr>Roboto</vt:lpstr>
      <vt:lpstr>system-ui</vt:lpstr>
      <vt:lpstr>Тема Office</vt:lpstr>
      <vt:lpstr>Презентация PowerPoint</vt:lpstr>
      <vt:lpstr>Ограничения supervised models</vt:lpstr>
      <vt:lpstr>Презентация PowerPoint</vt:lpstr>
      <vt:lpstr>Базисная модель (foundation model, FM)</vt:lpstr>
      <vt:lpstr>self-supervision learning (SSL)</vt:lpstr>
      <vt:lpstr>self-supervision learning (SSL) at scale</vt:lpstr>
      <vt:lpstr>self-supervision learning (SSL) at scale</vt:lpstr>
      <vt:lpstr>Применения (SSL)</vt:lpstr>
      <vt:lpstr>Применения (SSL) at scale</vt:lpstr>
      <vt:lpstr>Виды SSL. Автокодирование</vt:lpstr>
      <vt:lpstr>Виды SSL. Сontrastive Learning</vt:lpstr>
      <vt:lpstr>DINO (self-Distillation with no labels)</vt:lpstr>
      <vt:lpstr>DINO</vt:lpstr>
      <vt:lpstr>DINO</vt:lpstr>
      <vt:lpstr>DINO (self-Distillation with no labels)</vt:lpstr>
      <vt:lpstr>Self-supervision at scale CLIP</vt:lpstr>
      <vt:lpstr>self-supervision at scale CLIP</vt:lpstr>
      <vt:lpstr>self-supervision at scale CLIP</vt:lpstr>
      <vt:lpstr>CLIP-like модели</vt:lpstr>
      <vt:lpstr>Segment Anything Models</vt:lpstr>
      <vt:lpstr>Segment Anything Models</vt:lpstr>
      <vt:lpstr>Segment Anything Models V2/V3</vt:lpstr>
      <vt:lpstr>SAM-Like models</vt:lpstr>
      <vt:lpstr>VLM</vt:lpstr>
      <vt:lpstr>VLM состоит из</vt:lpstr>
      <vt:lpstr>VLM - Обучение</vt:lpstr>
      <vt:lpstr>VLM - Предобучение</vt:lpstr>
      <vt:lpstr>VLM - Обучение</vt:lpstr>
      <vt:lpstr>VLM – оценка качества</vt:lpstr>
      <vt:lpstr>VLM состоит из</vt:lpstr>
      <vt:lpstr>Q-Fromer (BLIP2)</vt:lpstr>
      <vt:lpstr>VLM состоит из</vt:lpstr>
      <vt:lpstr>QWEN-VL</vt:lpstr>
      <vt:lpstr>Open-Vocabulary VLM</vt:lpstr>
      <vt:lpstr>Open-Vocabulary VLM</vt:lpstr>
      <vt:lpstr>VLA  </vt:lpstr>
      <vt:lpstr>VLA  </vt:lpstr>
      <vt:lpstr>QWEN-VL</vt:lpstr>
      <vt:lpstr>VLM</vt:lpstr>
      <vt:lpstr>VLM</vt:lpstr>
      <vt:lpstr>VLM</vt:lpstr>
      <vt:lpstr>VLM</vt:lpstr>
      <vt:lpstr>self-supervision at scale SigCLIP</vt:lpstr>
      <vt:lpstr>Порождающие сети</vt:lpstr>
      <vt:lpstr>Порождающие сети</vt:lpstr>
      <vt:lpstr>Вариационный автоэенкодер VAE</vt:lpstr>
      <vt:lpstr>Порождающие состязательные сети (GAN)</vt:lpstr>
      <vt:lpstr>Порождающие состязательные сети (GAN)</vt:lpstr>
      <vt:lpstr>Некоторые типы GAN</vt:lpstr>
      <vt:lpstr>Некоторые типы GAN</vt:lpstr>
      <vt:lpstr>Презентация PowerPoint</vt:lpstr>
      <vt:lpstr>Порождающие сети</vt:lpstr>
      <vt:lpstr>Использование порождающих сети</vt:lpstr>
      <vt:lpstr>GAN. Обучение</vt:lpstr>
      <vt:lpstr>Соревновательный автоэенкодер</vt:lpstr>
      <vt:lpstr>Порождающие состязательные сети (GAN). DCGAN</vt:lpstr>
      <vt:lpstr>Порождающие состязательные сети. Conditional GAN</vt:lpstr>
      <vt:lpstr>Порождающие состязательные сети. Conditional GAN</vt:lpstr>
      <vt:lpstr>Порождающие сети. InfoGAN</vt:lpstr>
      <vt:lpstr>Порождающие сети. InfoGAN</vt:lpstr>
      <vt:lpstr>Вариационный автоэенкодер VAE+GAN</vt:lpstr>
      <vt:lpstr>Cycle GAN</vt:lpstr>
      <vt:lpstr>Презентация PowerPoint</vt:lpstr>
      <vt:lpstr>Виды SSL at scale</vt:lpstr>
      <vt:lpstr>self-supervision at scale</vt:lpstr>
      <vt:lpstr>FM – это Генеративные модели</vt:lpstr>
      <vt:lpstr>Segment Anything Models V3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генерации</dc:title>
  <dc:creator>Ронкин Михаил Владимирович</dc:creator>
  <cp:lastModifiedBy>Ронкин Михаил Владимирович</cp:lastModifiedBy>
  <cp:revision>67</cp:revision>
  <dcterms:created xsi:type="dcterms:W3CDTF">2021-12-17T14:10:12Z</dcterms:created>
  <dcterms:modified xsi:type="dcterms:W3CDTF">2025-12-05T10:43:31Z</dcterms:modified>
</cp:coreProperties>
</file>